
<file path=[Content_Types].xml><?xml version="1.0" encoding="utf-8"?>
<Types xmlns="http://schemas.openxmlformats.org/package/2006/content-types">
  <Default Extension="xml" ContentType="application/xml"/>
  <Default Extension="jpeg" ContentType="image/jpeg"/>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7" r:id="rId2"/>
    <p:sldId id="260" r:id="rId3"/>
    <p:sldId id="273" r:id="rId4"/>
    <p:sldId id="267" r:id="rId5"/>
    <p:sldId id="394" r:id="rId6"/>
    <p:sldId id="407" r:id="rId7"/>
    <p:sldId id="327" r:id="rId8"/>
    <p:sldId id="397" r:id="rId9"/>
    <p:sldId id="398" r:id="rId10"/>
    <p:sldId id="399" r:id="rId11"/>
    <p:sldId id="400" r:id="rId12"/>
    <p:sldId id="401" r:id="rId13"/>
    <p:sldId id="405" r:id="rId14"/>
    <p:sldId id="396" r:id="rId15"/>
    <p:sldId id="402" r:id="rId16"/>
    <p:sldId id="403" r:id="rId17"/>
    <p:sldId id="404" r:id="rId18"/>
    <p:sldId id="406" r:id="rId19"/>
    <p:sldId id="408" r:id="rId20"/>
    <p:sldId id="409" r:id="rId21"/>
    <p:sldId id="288" r:id="rId22"/>
    <p:sldId id="29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p:restoredTop sz="68574"/>
  </p:normalViewPr>
  <p:slideViewPr>
    <p:cSldViewPr snapToGrid="0" snapToObjects="1">
      <p:cViewPr>
        <p:scale>
          <a:sx n="70" d="100"/>
          <a:sy n="70" d="100"/>
        </p:scale>
        <p:origin x="1632"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6/28/18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csa.ca/" TargetMode="External"/><Relationship Id="rId4" Type="http://schemas.openxmlformats.org/officeDocument/2006/relationships/hyperlink" Target="http://cmcweb.ca/eic/site/cmc-cmc.nsf/eng/fe00076.html" TargetMode="External"/><Relationship Id="rId5" Type="http://schemas.openxmlformats.org/officeDocument/2006/relationships/hyperlink" Target="http://www.cippguide.org/2009/10/04/limiting-data-collection/" TargetMode="External"/><Relationship Id="rId6" Type="http://schemas.openxmlformats.org/officeDocument/2006/relationships/hyperlink" Target="http://www.oecd.org/" TargetMode="External"/><Relationship Id="rId7" Type="http://schemas.openxmlformats.org/officeDocument/2006/relationships/hyperlink" Target="http://www.cippguide.com/2010/06/10/personal-information-protection-and-electronic-documents-act-pipeda/" TargetMode="External"/><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a:t>
            </a:fld>
            <a:endParaRPr lang="en-US"/>
          </a:p>
        </p:txBody>
      </p:sp>
    </p:spTree>
    <p:extLst>
      <p:ext uri="{BB962C8B-B14F-4D97-AF65-F5344CB8AC3E}">
        <p14:creationId xmlns:p14="http://schemas.microsoft.com/office/powerpoint/2010/main" val="2079815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 featured</a:t>
            </a:r>
            <a:r>
              <a:rPr lang="en-US" baseline="0" dirty="0" smtClean="0"/>
              <a:t> in photo: https://</a:t>
            </a:r>
            <a:r>
              <a:rPr lang="en-US" baseline="0" dirty="0" err="1" smtClean="0"/>
              <a:t>www.youtube.com</a:t>
            </a:r>
            <a:r>
              <a:rPr lang="en-US" baseline="0" dirty="0" smtClean="0"/>
              <a:t>/</a:t>
            </a:r>
            <a:r>
              <a:rPr lang="en-US" baseline="0" dirty="0" err="1" smtClean="0"/>
              <a:t>watch?v</a:t>
            </a:r>
            <a:r>
              <a:rPr lang="en-US" baseline="0" dirty="0" smtClean="0"/>
              <a:t>=mrnXv-g4yKU</a:t>
            </a:r>
          </a:p>
          <a:p>
            <a:endParaRPr lang="en-US" baseline="0" dirty="0" smtClean="0"/>
          </a:p>
          <a:p>
            <a:r>
              <a:rPr lang="en-US" baseline="0" dirty="0" smtClean="0"/>
              <a:t>What do you think the consequences of this event might be for Facebook and Cambridge </a:t>
            </a:r>
            <a:r>
              <a:rPr lang="en-US" baseline="0" dirty="0" err="1" smtClean="0"/>
              <a:t>Analytica</a:t>
            </a:r>
            <a:r>
              <a:rPr lang="en-US" baseline="0" dirty="0" smtClean="0"/>
              <a:t>? Do you think this had an effect on Facebook users at all? </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5</a:t>
            </a:fld>
            <a:endParaRPr lang="en-US"/>
          </a:p>
        </p:txBody>
      </p:sp>
    </p:spTree>
    <p:extLst>
      <p:ext uri="{BB962C8B-B14F-4D97-AF65-F5344CB8AC3E}">
        <p14:creationId xmlns:p14="http://schemas.microsoft.com/office/powerpoint/2010/main" val="340112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kern="1200" dirty="0" smtClean="0">
                <a:solidFill>
                  <a:schemeClr val="tx1"/>
                </a:solidFill>
                <a:effectLst/>
                <a:latin typeface="+mn-lt"/>
                <a:ea typeface="+mn-ea"/>
                <a:cs typeface="+mn-cs"/>
              </a:rPr>
              <a:t>Yes! Privacy is not specifically named as a right in the Charter of Rights, but </a:t>
            </a:r>
            <a:r>
              <a:rPr lang="en-US" sz="1200" u="sng" kern="1200" dirty="0" smtClean="0">
                <a:solidFill>
                  <a:schemeClr val="tx1"/>
                </a:solidFill>
                <a:effectLst/>
                <a:latin typeface="+mn-lt"/>
                <a:ea typeface="+mn-ea"/>
                <a:cs typeface="+mn-cs"/>
              </a:rPr>
              <a:t>the federal government and some provinces and territories have established privacy commissioners to advocate for Canadians’ privacy rights and to investigate complaints under Canada’s two privacy laws</a:t>
            </a:r>
            <a:r>
              <a:rPr lang="en-US" sz="1200" kern="1200" dirty="0" smtClean="0">
                <a:solidFill>
                  <a:schemeClr val="tx1"/>
                </a:solidFill>
                <a:effectLst/>
                <a:latin typeface="+mn-lt"/>
                <a:ea typeface="+mn-ea"/>
                <a:cs typeface="+mn-cs"/>
              </a:rPr>
              <a:t>, the Privacy Act and the Personal Information Protection and Electronic Documents Act, as well as equivalent laws in Alberta, British Columbia, New Brunswick, Newfoundland and Labrador, Ontario and Quebec, which give you specific rights to privacy when dealing with governments and private businesses respectively. The Supreme Court of Canada has stated that the privacy laws have “quasi-constitutional status”, and that the values and rights set out in the Act are closely linked to those set out in the Constitution as being necessary to a free and democratic society. </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6</a:t>
            </a:fld>
            <a:endParaRPr lang="en-US"/>
          </a:p>
        </p:txBody>
      </p:sp>
    </p:spTree>
    <p:extLst>
      <p:ext uri="{BB962C8B-B14F-4D97-AF65-F5344CB8AC3E}">
        <p14:creationId xmlns:p14="http://schemas.microsoft.com/office/powerpoint/2010/main" val="113784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0" u="sng" kern="1200" dirty="0" smtClean="0">
                <a:solidFill>
                  <a:schemeClr val="tx1"/>
                </a:solidFill>
                <a:effectLst/>
                <a:latin typeface="+mn-lt"/>
                <a:ea typeface="+mn-ea"/>
                <a:cs typeface="+mn-cs"/>
              </a:rPr>
              <a:t>Personal information is information about an identifiable individual</a:t>
            </a:r>
            <a:r>
              <a:rPr lang="en-US" sz="1200" kern="1200" dirty="0" smtClean="0">
                <a:solidFill>
                  <a:schemeClr val="tx1"/>
                </a:solidFill>
                <a:effectLst/>
                <a:latin typeface="+mn-lt"/>
                <a:ea typeface="+mn-ea"/>
                <a:cs typeface="+mn-cs"/>
              </a:rPr>
              <a:t>. It can include your name, birthday, email address, and phone number. It can also include your opinions, your spending habits, your IP address, photos and digital images, and your email and text messages. </a:t>
            </a:r>
            <a:endParaRPr lang="en-US" dirty="0" smtClean="0">
              <a:effectLst/>
            </a:endParaRPr>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2132150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177938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718002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1386129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563194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https://</a:t>
            </a:r>
            <a:r>
              <a:rPr lang="en-US" dirty="0" err="1" smtClean="0"/>
              <a:t>www.priv.gc.ca</a:t>
            </a:r>
            <a:r>
              <a:rPr lang="en-US" dirty="0" smtClean="0"/>
              <a:t>/en/privacy-topics/advertising-and-marketing/</a:t>
            </a:r>
            <a:r>
              <a:rPr lang="en-US" dirty="0" err="1" smtClean="0"/>
              <a:t>behaviouraltargeted</a:t>
            </a:r>
            <a:r>
              <a:rPr lang="en-US" dirty="0" smtClean="0"/>
              <a:t>-advertising/gl_ba_1112/</a:t>
            </a:r>
          </a:p>
          <a:p>
            <a:endParaRPr lang="en-US" dirty="0" smtClean="0"/>
          </a:p>
          <a:p>
            <a:r>
              <a:rPr lang="en-US" dirty="0" smtClean="0"/>
              <a:t>Some forms of tracking can be blocked or prevented while other methods cannot. If users cannot block or otherwise prevent a given method from being used for OBA, the industry should not engage its use for OBA purposes at this time</a:t>
            </a:r>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225894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March 1996, the </a:t>
            </a:r>
            <a:r>
              <a:rPr lang="en-US" dirty="0" smtClean="0">
                <a:hlinkClick r:id="rId3"/>
              </a:rPr>
              <a:t>Canadian Standards Association</a:t>
            </a:r>
            <a:r>
              <a:rPr lang="en-US" dirty="0" smtClean="0"/>
              <a:t> (CSA) published the </a:t>
            </a:r>
            <a:r>
              <a:rPr lang="en-US" i="1" dirty="0" smtClean="0">
                <a:hlinkClick r:id="rId4"/>
              </a:rPr>
              <a:t>Model Code for the Protection of Personal Information</a:t>
            </a:r>
            <a:r>
              <a:rPr lang="en-US" dirty="0" smtClean="0"/>
              <a:t>. Canada was the first country in the world to establish a voluntary, national standard for personal information protection.</a:t>
            </a:r>
          </a:p>
          <a:p>
            <a:r>
              <a:rPr lang="en-US" dirty="0" smtClean="0"/>
              <a:t>The Model Code was largely based on the </a:t>
            </a:r>
            <a:r>
              <a:rPr lang="en-US" dirty="0" smtClean="0">
                <a:hlinkClick r:id="rId5"/>
              </a:rPr>
              <a:t>Guidelines Governing the Protection of Privacy and Transborder Flows of Personal Data</a:t>
            </a:r>
            <a:r>
              <a:rPr lang="en-US" dirty="0" smtClean="0"/>
              <a:t>, created by the </a:t>
            </a:r>
            <a:r>
              <a:rPr lang="en-US" dirty="0" smtClean="0">
                <a:hlinkClick r:id="rId6"/>
              </a:rPr>
              <a:t>Organization for Economic Cooperation and Development</a:t>
            </a:r>
            <a:r>
              <a:rPr lang="en-US" dirty="0" smtClean="0"/>
              <a:t> (OECD). While the Code remains a voluntary standard, it enjoys strong support and endorsement by a variety of Canadian companies as the national standard on privacy protection.</a:t>
            </a:r>
          </a:p>
          <a:p>
            <a:r>
              <a:rPr lang="en-US" dirty="0" smtClean="0"/>
              <a:t>In April 2000, the </a:t>
            </a:r>
            <a:r>
              <a:rPr lang="en-US" dirty="0" smtClean="0">
                <a:hlinkClick r:id="rId7"/>
              </a:rPr>
              <a:t>Personal Information Protection and Electronic Documents Act</a:t>
            </a:r>
            <a:r>
              <a:rPr lang="en-US" dirty="0" smtClean="0"/>
              <a:t> (PIPEDA) became law. The CSA Model Code forms an important component of the PIPEDA.</a:t>
            </a:r>
          </a:p>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14</a:t>
            </a:fld>
            <a:endParaRPr lang="en-US"/>
          </a:p>
        </p:txBody>
      </p:sp>
    </p:spTree>
    <p:extLst>
      <p:ext uri="{BB962C8B-B14F-4D97-AF65-F5344CB8AC3E}">
        <p14:creationId xmlns:p14="http://schemas.microsoft.com/office/powerpoint/2010/main" val="1715851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www.priv.gc.ca</a:t>
            </a:r>
            <a:r>
              <a:rPr lang="en-US" dirty="0" smtClean="0"/>
              <a:t>/en/privacy-topics/privacy-laws-in-</a:t>
            </a:r>
            <a:r>
              <a:rPr lang="en-US" dirty="0" err="1" smtClean="0"/>
              <a:t>canada</a:t>
            </a:r>
            <a:r>
              <a:rPr lang="en-US" dirty="0" smtClean="0"/>
              <a:t>/the-personal-information-protection-and-electronic-documents-act-pipeda/</a:t>
            </a:r>
            <a:r>
              <a:rPr lang="en-US" dirty="0" err="1" smtClean="0"/>
              <a:t>p_principle</a:t>
            </a:r>
            <a:r>
              <a:rPr lang="en-US" dirty="0" smtClean="0"/>
              <a:t>/ </a:t>
            </a:r>
            <a:endParaRPr lang="en-US" dirty="0" smtClean="0"/>
          </a:p>
          <a:p>
            <a:endParaRPr lang="en-US" dirty="0" smtClean="0"/>
          </a:p>
          <a:p>
            <a:r>
              <a:rPr lang="en-US" b="1" dirty="0" smtClean="0"/>
              <a:t>These principles are</a:t>
            </a:r>
            <a:r>
              <a:rPr lang="en-US" dirty="0" smtClean="0"/>
              <a:t> </a:t>
            </a:r>
            <a:r>
              <a:rPr lang="en-US" b="1" dirty="0" smtClean="0"/>
              <a:t>your privacy rights</a:t>
            </a:r>
            <a:r>
              <a:rPr lang="en-US" dirty="0" smtClean="0"/>
              <a:t> when it comes to what organizations can do with your personal information, and each organization’s Privacy Policy and Terms of Service should show how they respect them</a:t>
            </a:r>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8904503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1082620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smtClean="0"/>
              <a:t>Source: </a:t>
            </a:r>
            <a:r>
              <a:rPr lang="en-US" i="0" dirty="0" err="1" smtClean="0"/>
              <a:t>www.ontla.on.ca</a:t>
            </a:r>
            <a:r>
              <a:rPr lang="en-US" i="0" dirty="0" smtClean="0"/>
              <a:t>/library/repository/mon/24005/301946.pdf</a:t>
            </a:r>
            <a:endParaRPr lang="en-US" i="0"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219150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086065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New rules for how companies can treat user</a:t>
            </a:r>
            <a:r>
              <a:rPr lang="en-US" baseline="0" dirty="0" smtClean="0"/>
              <a:t> data.</a:t>
            </a:r>
          </a:p>
          <a:p>
            <a:endParaRPr lang="en-US" baseline="0" dirty="0" smtClean="0"/>
          </a:p>
          <a:p>
            <a:r>
              <a:rPr lang="en-US" dirty="0" smtClean="0"/>
              <a:t>https://</a:t>
            </a:r>
            <a:r>
              <a:rPr lang="en-US" dirty="0" err="1" smtClean="0"/>
              <a:t>www.youtube.com</a:t>
            </a:r>
            <a:r>
              <a:rPr lang="en-US" dirty="0" smtClean="0"/>
              <a:t>/</a:t>
            </a:r>
            <a:r>
              <a:rPr lang="en-US" dirty="0" err="1" smtClean="0"/>
              <a:t>watch?v</a:t>
            </a:r>
            <a:r>
              <a:rPr lang="en-US" dirty="0" smtClean="0"/>
              <a:t>=j6wwBqfSk-o</a:t>
            </a:r>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1379111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109809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6/28/18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6/28/18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6/28/18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6/28/18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gif"/><Relationship Id="rId5" Type="http://schemas.openxmlformats.org/officeDocument/2006/relationships/image" Target="../media/image5.png"/><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rnXv-g4yKU"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3" Type="http://schemas.openxmlformats.org/officeDocument/2006/relationships/hyperlink" Target="https://www.priv.gc.ca/en/privacy-topics/privacy-laws-in-canada/" TargetMode="External"/><Relationship Id="rId4" Type="http://schemas.openxmlformats.org/officeDocument/2006/relationships/hyperlink" Target="https://www.priv.gc.ca/en/privacy-topics/privacy-laws-in-canada/the-privacy-act/" TargetMode="External"/><Relationship Id="rId5" Type="http://schemas.openxmlformats.org/officeDocument/2006/relationships/hyperlink" Target="https://www.priv.gc.ca/en/privacy-topics/privacy-laws-in-canada/the-personal-information-protection-and-electronic-documents-act-pipeda/"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3" Type="http://schemas.openxmlformats.org/officeDocument/2006/relationships/hyperlink" Target="https://support.bell.ca/Billing-and-Accounts/Security_and_privacy/How_does_Bell_respect_my_privacy" TargetMode="External"/><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j6wwBqfSk-o" TargetMode="External"/><Relationship Id="rId4" Type="http://schemas.openxmlformats.org/officeDocument/2006/relationships/image" Target="../media/image8.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6</a:t>
            </a:r>
            <a:br>
              <a:rPr lang="en-US" dirty="0" smtClean="0"/>
            </a:br>
            <a:r>
              <a:rPr lang="en-US" dirty="0" smtClean="0"/>
              <a:t>Privacy By Design</a:t>
            </a:r>
            <a:endParaRPr lang="en-US"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June 28</a:t>
            </a:r>
            <a:r>
              <a:rPr lang="en-US" baseline="30000" dirty="0" smtClean="0"/>
              <a:t>th</a:t>
            </a:r>
            <a:r>
              <a:rPr lang="en-US" dirty="0" smtClean="0"/>
              <a:t>, 2018</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dirty="0" smtClean="0"/>
              <a:t>Check-in</a:t>
            </a:r>
          </a:p>
          <a:p>
            <a:r>
              <a:rPr lang="en-US" dirty="0" smtClean="0"/>
              <a:t>Lecture: Privacy By Design</a:t>
            </a:r>
          </a:p>
          <a:p>
            <a:pPr lvl="1"/>
            <a:r>
              <a:rPr lang="en-US" dirty="0" smtClean="0"/>
              <a:t>Topics: </a:t>
            </a:r>
            <a:r>
              <a:rPr lang="en-US" dirty="0"/>
              <a:t>Canadian Federal Privacy laws and What They </a:t>
            </a:r>
            <a:r>
              <a:rPr lang="en-US" dirty="0" smtClean="0"/>
              <a:t>Cover; Privacy By Design </a:t>
            </a:r>
          </a:p>
          <a:p>
            <a:r>
              <a:rPr lang="en-US" dirty="0" smtClean="0"/>
              <a:t>Test #1</a:t>
            </a:r>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6: Privacy By Design</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smtClean="0"/>
              <a:t>Understand the federal privacy law that governs citizens’ data privacy (</a:t>
            </a:r>
            <a:r>
              <a:rPr lang="en-US" i="1" dirty="0" smtClean="0"/>
              <a:t>PIPEDA</a:t>
            </a:r>
            <a:r>
              <a:rPr lang="en-US" dirty="0" smtClean="0"/>
              <a:t>)</a:t>
            </a:r>
          </a:p>
          <a:p>
            <a:r>
              <a:rPr lang="en-US" dirty="0" smtClean="0"/>
              <a:t>Understand the framework of </a:t>
            </a:r>
            <a:r>
              <a:rPr lang="en-US" i="1" dirty="0" smtClean="0"/>
              <a:t>Privacy By Design </a:t>
            </a:r>
            <a:r>
              <a:rPr lang="en-US" dirty="0" smtClean="0"/>
              <a:t>and its’ role </a:t>
            </a:r>
            <a:r>
              <a:rPr lang="en-US" dirty="0" smtClean="0"/>
              <a:t>in encouraging </a:t>
            </a:r>
            <a:r>
              <a:rPr lang="en-US" dirty="0" smtClean="0"/>
              <a:t>privacy is taken into </a:t>
            </a:r>
            <a:r>
              <a:rPr lang="en-US" dirty="0"/>
              <a:t>account throughout the whole engineering process</a:t>
            </a:r>
            <a:endParaRPr lang="en-US" dirty="0" smtClean="0"/>
          </a:p>
          <a:p>
            <a:r>
              <a:rPr lang="en-US" dirty="0" smtClean="0"/>
              <a:t>Acquire additional strategies to protect our privacy and personal information</a:t>
            </a:r>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5 Recap</a:t>
            </a:r>
            <a:endParaRPr lang="en-US" dirty="0"/>
          </a:p>
        </p:txBody>
      </p:sp>
      <p:sp>
        <p:nvSpPr>
          <p:cNvPr id="4" name="Text Placeholder 3"/>
          <p:cNvSpPr>
            <a:spLocks noGrp="1"/>
          </p:cNvSpPr>
          <p:nvPr>
            <p:ph type="body" sz="half" idx="2"/>
          </p:nvPr>
        </p:nvSpPr>
        <p:spPr>
          <a:xfrm>
            <a:off x="839788" y="2057400"/>
            <a:ext cx="3932237" cy="4581144"/>
          </a:xfrm>
          <a:ln>
            <a:solidFill>
              <a:srgbClr val="FF0000"/>
            </a:solidFill>
          </a:ln>
        </p:spPr>
        <p:txBody>
          <a:bodyPr>
            <a:normAutofit fontScale="92500" lnSpcReduction="20000"/>
          </a:bodyPr>
          <a:lstStyle/>
          <a:p>
            <a:pPr marL="342900" indent="-342900">
              <a:buFont typeface="Arial" charset="0"/>
              <a:buChar char="•"/>
            </a:pPr>
            <a:r>
              <a:rPr lang="en-US" sz="2000" dirty="0"/>
              <a:t>How the structure of social networking sites has lead to the inability to compartmentalize elements of our social lives, otherwise known as “context collapse”. </a:t>
            </a:r>
          </a:p>
          <a:p>
            <a:pPr marL="342900" indent="-342900">
              <a:buFont typeface="Arial" charset="0"/>
              <a:buChar char="•"/>
            </a:pPr>
            <a:r>
              <a:rPr lang="en-US" sz="2000" dirty="0" smtClean="0"/>
              <a:t>Defined </a:t>
            </a:r>
            <a:r>
              <a:rPr lang="en-US" sz="2000" dirty="0"/>
              <a:t>the role of copyright in protecting creator’s rights and for copyright exemptions </a:t>
            </a:r>
            <a:r>
              <a:rPr lang="en-US" sz="2000" dirty="0" smtClean="0"/>
              <a:t>to </a:t>
            </a:r>
            <a:r>
              <a:rPr lang="en-US" sz="2000" dirty="0"/>
              <a:t>give users’ certain permissions to use copyrighted material </a:t>
            </a:r>
            <a:endParaRPr lang="en-US" sz="2000" dirty="0" smtClean="0"/>
          </a:p>
          <a:p>
            <a:pPr marL="342900" indent="-342900">
              <a:buFont typeface="Arial" charset="0"/>
              <a:buChar char="•"/>
            </a:pPr>
            <a:r>
              <a:rPr lang="en-US" sz="2000" dirty="0" smtClean="0"/>
              <a:t>Explored </a:t>
            </a:r>
            <a:r>
              <a:rPr lang="en-US" sz="2000" dirty="0"/>
              <a:t>the potential for remix culture to encourage the creation of innovative works. </a:t>
            </a:r>
            <a:endParaRPr lang="en-US" sz="2000" dirty="0" smtClean="0"/>
          </a:p>
          <a:p>
            <a:pPr marL="342900" indent="-342900">
              <a:buFont typeface="Arial" charset="0"/>
              <a:buChar char="•"/>
            </a:pPr>
            <a:r>
              <a:rPr lang="en-US" sz="2000" dirty="0" smtClean="0"/>
              <a:t>Examined </a:t>
            </a:r>
            <a:r>
              <a:rPr lang="en-US" sz="2000" dirty="0"/>
              <a:t>how the terms of service on social networking sites define copyright and what </a:t>
            </a:r>
            <a:r>
              <a:rPr lang="en-US" sz="2000" dirty="0" smtClean="0"/>
              <a:t>can </a:t>
            </a:r>
            <a:r>
              <a:rPr lang="en-US" sz="2000" dirty="0"/>
              <a:t>be done with whatever you upload to your account. </a:t>
            </a:r>
          </a:p>
          <a:p>
            <a:endParaRPr lang="en-US" sz="2000" dirty="0" smtClean="0">
              <a:effectLst/>
            </a:endParaRPr>
          </a:p>
          <a:p>
            <a:endParaRPr lang="en-US" dirty="0"/>
          </a:p>
        </p:txBody>
      </p:sp>
      <p:pic>
        <p:nvPicPr>
          <p:cNvPr id="1026" name="Picture 2" descr="mage result for context collapse"/>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00172" y="457200"/>
            <a:ext cx="3915994" cy="23602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5187" y="2817478"/>
            <a:ext cx="2860191" cy="22677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grey albu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5378" y="2817477"/>
            <a:ext cx="2857391" cy="226771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mage result for terms of service faceboo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7230" y="5085190"/>
            <a:ext cx="3718935" cy="1772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34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Hook: Facebook &amp; Cambridge </a:t>
            </a:r>
            <a:r>
              <a:rPr lang="en-US" dirty="0" err="1" smtClean="0"/>
              <a:t>Analytica</a:t>
            </a:r>
            <a:r>
              <a:rPr lang="en-US" dirty="0" smtClean="0"/>
              <a:t>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endParaRPr lang="en-US" dirty="0"/>
          </a:p>
          <a:p>
            <a:pPr marL="0" indent="0">
              <a:buNone/>
            </a:pPr>
            <a:endParaRPr lang="en-US" dirty="0"/>
          </a:p>
          <a:p>
            <a:pPr marL="0" indent="0">
              <a:buNone/>
            </a:pPr>
            <a:endParaRPr lang="en-US" dirty="0"/>
          </a:p>
        </p:txBody>
      </p:sp>
      <p:pic>
        <p:nvPicPr>
          <p:cNvPr id="5122" name="Picture 2" descr="mage result for cambridge analytica facebook">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2243931"/>
            <a:ext cx="6248400"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12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Questions:</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endParaRPr lang="en-US" dirty="0" smtClean="0"/>
          </a:p>
          <a:p>
            <a:pPr marL="0" indent="0">
              <a:buNone/>
            </a:pPr>
            <a:r>
              <a:rPr lang="en-US" dirty="0" smtClean="0"/>
              <a:t>Do </a:t>
            </a:r>
            <a:r>
              <a:rPr lang="en-US" dirty="0"/>
              <a:t>we really care about privacy</a:t>
            </a:r>
            <a:r>
              <a:rPr lang="en-US" dirty="0" smtClean="0"/>
              <a:t>?</a:t>
            </a:r>
          </a:p>
          <a:p>
            <a:pPr marL="0" indent="0">
              <a:buNone/>
            </a:pPr>
            <a:endParaRPr lang="en-US" dirty="0"/>
          </a:p>
          <a:p>
            <a:pPr marL="0" indent="0">
              <a:buNone/>
            </a:pPr>
            <a:r>
              <a:rPr lang="en-US" dirty="0" smtClean="0"/>
              <a:t>Is </a:t>
            </a:r>
            <a:r>
              <a:rPr lang="en-US" dirty="0"/>
              <a:t>there such a thing as a right to privacy? </a:t>
            </a:r>
            <a:endParaRPr lang="en-US" dirty="0" smtClean="0"/>
          </a:p>
          <a:p>
            <a:pPr marL="0" indent="0">
              <a:buNone/>
            </a:pPr>
            <a:endParaRPr lang="en-US" dirty="0"/>
          </a:p>
          <a:p>
            <a:pPr marL="0" indent="0">
              <a:buNone/>
            </a:pPr>
            <a:r>
              <a:rPr lang="en-US" dirty="0"/>
              <a:t>S</a:t>
            </a:r>
            <a:r>
              <a:rPr lang="en-US" dirty="0" smtClean="0"/>
              <a:t>hould “privacy</a:t>
            </a:r>
            <a:r>
              <a:rPr lang="en-US" dirty="0"/>
              <a:t>” </a:t>
            </a:r>
            <a:r>
              <a:rPr lang="en-US" dirty="0" smtClean="0"/>
              <a:t>be </a:t>
            </a:r>
            <a:r>
              <a:rPr lang="en-US" dirty="0"/>
              <a:t>considered as important to defend as rights like safety or freedom of </a:t>
            </a:r>
            <a:r>
              <a:rPr lang="en-US" dirty="0" smtClean="0"/>
              <a:t>expression? Why?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780586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Protecting Your Privacy </a:t>
            </a:r>
            <a:endParaRPr lang="en-US" dirty="0"/>
          </a:p>
        </p:txBody>
      </p:sp>
      <p:sp>
        <p:nvSpPr>
          <p:cNvPr id="8" name="Content Placeholder 7"/>
          <p:cNvSpPr>
            <a:spLocks noGrp="1"/>
          </p:cNvSpPr>
          <p:nvPr>
            <p:ph idx="1"/>
          </p:nvPr>
        </p:nvSpPr>
        <p:spPr>
          <a:xfrm>
            <a:off x="0" y="1825624"/>
            <a:ext cx="12192000" cy="5032376"/>
          </a:xfrm>
          <a:ln>
            <a:solidFill>
              <a:srgbClr val="FF0000"/>
            </a:solidFill>
          </a:ln>
        </p:spPr>
        <p:txBody>
          <a:bodyPr>
            <a:normAutofit fontScale="32500" lnSpcReduction="20000"/>
          </a:bodyPr>
          <a:lstStyle/>
          <a:p>
            <a:r>
              <a:rPr lang="en-US" sz="4900" b="1" i="1" dirty="0"/>
              <a:t>Ask questions</a:t>
            </a:r>
            <a:r>
              <a:rPr lang="en-US" sz="4900" i="1" dirty="0"/>
              <a:t>:</a:t>
            </a:r>
            <a:r>
              <a:rPr lang="en-US" sz="4900" dirty="0"/>
              <a:t> Get in the habit of reading privacy policies associated with the websites and apps you use. </a:t>
            </a:r>
            <a:endParaRPr lang="en-US" sz="4900" dirty="0" smtClean="0"/>
          </a:p>
          <a:p>
            <a:r>
              <a:rPr lang="en-US" sz="4900" b="1" i="1" dirty="0"/>
              <a:t>Only download apps from official and trusted app stores</a:t>
            </a:r>
            <a:r>
              <a:rPr lang="en-US" sz="4900" b="1" i="1" dirty="0" smtClean="0"/>
              <a:t>.</a:t>
            </a:r>
            <a:endParaRPr lang="en-US" sz="4900" i="1" dirty="0" smtClean="0"/>
          </a:p>
          <a:p>
            <a:r>
              <a:rPr lang="en-US" sz="4900" b="1" i="1" dirty="0" smtClean="0"/>
              <a:t>Privacy </a:t>
            </a:r>
            <a:r>
              <a:rPr lang="en-US" sz="4900" b="1" i="1" dirty="0"/>
              <a:t>settings</a:t>
            </a:r>
            <a:r>
              <a:rPr lang="en-US" sz="4900" i="1" dirty="0"/>
              <a:t>:</a:t>
            </a:r>
            <a:r>
              <a:rPr lang="en-US" sz="4900" dirty="0"/>
              <a:t> Mobile devices, browsers, sites/apps and other web-enabled items </a:t>
            </a:r>
            <a:r>
              <a:rPr lang="en-US" sz="4900" dirty="0" smtClean="0"/>
              <a:t>often </a:t>
            </a:r>
            <a:r>
              <a:rPr lang="en-US" sz="4900" dirty="0"/>
              <a:t>have adjustable privacy settings. For devices, this may include the ability to control everything from location tracking to screen locks. For browsers, users can often control things like cookies and pop-ups, while apps and websites such as social media sites generally allow users to control what personal information others can see about them. Be sure to review and adjust privacy settings regularly and never rely on default settings.</a:t>
            </a:r>
          </a:p>
          <a:p>
            <a:r>
              <a:rPr lang="en-US" sz="4900" b="1" i="1" dirty="0"/>
              <a:t>App permissions</a:t>
            </a:r>
            <a:r>
              <a:rPr lang="en-US" sz="4900" i="1" dirty="0"/>
              <a:t>:</a:t>
            </a:r>
            <a:r>
              <a:rPr lang="en-US" sz="4900" dirty="0"/>
              <a:t> During installation, verify that the permissions being sought by the app match not only what the privacy policy says but also what you would expect the app to require. (Permissions within mobile apps allow the app access to your device’s data and capabilities in order to run. These permissions could include location, identity, email and contacts.) Also pay attention to the app description in the app store as well as any “in-app” notices which may explain the app’s collection and use of personal information.</a:t>
            </a:r>
          </a:p>
          <a:p>
            <a:r>
              <a:rPr lang="en-US" sz="4900" b="1" i="1" dirty="0"/>
              <a:t>Private browsing</a:t>
            </a:r>
            <a:r>
              <a:rPr lang="en-US" sz="4900" i="1" dirty="0"/>
              <a:t>:</a:t>
            </a:r>
            <a:r>
              <a:rPr lang="en-US" sz="4900" dirty="0"/>
              <a:t> Some browsers have a “private browsing mode,” but super and Flash cookies are not always covered by these settings.</a:t>
            </a:r>
          </a:p>
          <a:p>
            <a:r>
              <a:rPr lang="en-US" sz="4900" b="1" i="1" dirty="0"/>
              <a:t>Do Not Track</a:t>
            </a:r>
            <a:r>
              <a:rPr lang="en-US" sz="4900" i="1" dirty="0"/>
              <a:t>:</a:t>
            </a:r>
            <a:r>
              <a:rPr lang="en-US" sz="4900" dirty="0"/>
              <a:t> Some browsers allow you to send a message to websites asking them not to track your activities while you’re using them. This is usually found in the “Privacy” section of the “Settings” menu (sometimes you have to click on “Advanced Settings”.) </a:t>
            </a:r>
            <a:endParaRPr lang="en-US" sz="4900" dirty="0" smtClean="0"/>
          </a:p>
          <a:p>
            <a:r>
              <a:rPr lang="en-US" sz="4900" b="1" i="1" dirty="0" smtClean="0"/>
              <a:t>Don’t </a:t>
            </a:r>
            <a:r>
              <a:rPr lang="en-US" sz="4900" b="1" i="1" dirty="0"/>
              <a:t>give out more information than you have to</a:t>
            </a:r>
            <a:r>
              <a:rPr lang="en-US" sz="4900" i="1" dirty="0"/>
              <a:t>:</a:t>
            </a:r>
            <a:r>
              <a:rPr lang="en-US" sz="4900" dirty="0"/>
              <a:t> Avoid sharing too many personal details with large numbers of people, for example by allowing open access to your social media pages. Familiarize yourself with the privacy settings of your </a:t>
            </a:r>
            <a:r>
              <a:rPr lang="en-US" sz="4900" dirty="0" err="1"/>
              <a:t>favourite</a:t>
            </a:r>
            <a:r>
              <a:rPr lang="en-US" sz="4900" dirty="0"/>
              <a:t> social networks and adjust them according to your comfort level. When posting information online it’s also worth thinking about who might see it apart from your intended audience—would the things you write or the pictures you post cause embarrassment in real life? How would you feel if your current or potential employer saw what you posted?</a:t>
            </a:r>
          </a:p>
          <a:p>
            <a:r>
              <a:rPr lang="en-US" sz="4900" b="1" i="1" dirty="0"/>
              <a:t>Turn off GPS when you don’t need it</a:t>
            </a:r>
            <a:r>
              <a:rPr lang="en-US" sz="4900" i="1" dirty="0"/>
              <a:t>:</a:t>
            </a:r>
            <a:r>
              <a:rPr lang="en-US" sz="4900" dirty="0"/>
              <a:t> </a:t>
            </a:r>
            <a:r>
              <a:rPr lang="en-US" sz="4900" dirty="0" smtClean="0"/>
              <a:t>Many apps </a:t>
            </a:r>
            <a:r>
              <a:rPr lang="en-US" sz="4900" dirty="0"/>
              <a:t>collect your GPS information, and it’s also automatically included in photos you take with your phone. You can avoid this by turning off GPS when you’re not using it. You can also go into your device’s settings and turn off Geotagging, which means photos (but not other apps) don’t have your GPS information.</a:t>
            </a:r>
          </a:p>
          <a:p>
            <a:r>
              <a:rPr lang="en-US" sz="4900" b="1" i="1" dirty="0"/>
              <a:t>Make sure you erase any apps (and all other personal information) from your device before you donate, resell or recycle it. </a:t>
            </a:r>
          </a:p>
          <a:p>
            <a:endParaRPr lang="en-US" dirty="0"/>
          </a:p>
        </p:txBody>
      </p:sp>
    </p:spTree>
    <p:extLst>
      <p:ext uri="{BB962C8B-B14F-4D97-AF65-F5344CB8AC3E}">
        <p14:creationId xmlns:p14="http://schemas.microsoft.com/office/powerpoint/2010/main" val="497696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Canadian Federal Privacy laws and What They Cover</a:t>
            </a:r>
            <a:endParaRPr lang="en-US"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a:bodyPr>
          <a:lstStyle/>
          <a:p>
            <a:r>
              <a:rPr lang="en-US" dirty="0" smtClean="0">
                <a:hlinkClick r:id="rId3" tooltip="Privacy laws in Canada"/>
              </a:rPr>
              <a:t>Canada </a:t>
            </a:r>
            <a:r>
              <a:rPr lang="en-US" dirty="0">
                <a:hlinkClick r:id="rId3" tooltip="Privacy laws in Canada"/>
              </a:rPr>
              <a:t>has two federal privacy laws</a:t>
            </a:r>
            <a:r>
              <a:rPr lang="en-US" dirty="0"/>
              <a:t> that are enforced by the Office of the Privacy Commissioner of Canada:</a:t>
            </a:r>
          </a:p>
          <a:p>
            <a:pPr lvl="1"/>
            <a:r>
              <a:rPr lang="en-US" dirty="0"/>
              <a:t>the </a:t>
            </a:r>
            <a:r>
              <a:rPr lang="en-US" i="1" dirty="0">
                <a:hlinkClick r:id="rId4" tooltip="The Privacy Act"/>
              </a:rPr>
              <a:t>Privacy Act</a:t>
            </a:r>
            <a:r>
              <a:rPr lang="en-US" dirty="0"/>
              <a:t>, which covers how the federal government handles personal information;</a:t>
            </a:r>
          </a:p>
          <a:p>
            <a:pPr lvl="1"/>
            <a:r>
              <a:rPr lang="en-US" dirty="0"/>
              <a:t>the </a:t>
            </a:r>
            <a:r>
              <a:rPr lang="en-US" i="1" dirty="0">
                <a:hlinkClick r:id="rId5" tooltip="The Personal Information Protection and Electronic Documents Act (PIPEDA)"/>
              </a:rPr>
              <a:t>Personal Information Protection and Electronic Documents Act</a:t>
            </a:r>
            <a:r>
              <a:rPr lang="en-US" dirty="0"/>
              <a:t> (PIPEDA), which covers how businesses handle personal information.</a:t>
            </a:r>
          </a:p>
          <a:p>
            <a:endParaRPr lang="en-US" dirty="0"/>
          </a:p>
        </p:txBody>
      </p:sp>
    </p:spTree>
    <p:extLst>
      <p:ext uri="{BB962C8B-B14F-4D97-AF65-F5344CB8AC3E}">
        <p14:creationId xmlns:p14="http://schemas.microsoft.com/office/powerpoint/2010/main" val="602960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The Privacy Act</a:t>
            </a:r>
            <a:endParaRPr lang="en-US"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fontScale="92500" lnSpcReduction="20000"/>
          </a:bodyPr>
          <a:lstStyle/>
          <a:p>
            <a:r>
              <a:rPr lang="en-US" dirty="0" smtClean="0"/>
              <a:t>The </a:t>
            </a:r>
            <a:r>
              <a:rPr lang="en-US" i="1" dirty="0"/>
              <a:t>Privacy Act</a:t>
            </a:r>
            <a:r>
              <a:rPr lang="en-US" dirty="0"/>
              <a:t> relates to a person’s right to access and correct personal information that the Government of Canada holds about them. The Act also applies to the Government’s collection, use and disclosure of personal information in the course of providing services such as:</a:t>
            </a:r>
          </a:p>
          <a:p>
            <a:pPr lvl="1"/>
            <a:r>
              <a:rPr lang="en-US" dirty="0"/>
              <a:t>old age security pensions</a:t>
            </a:r>
          </a:p>
          <a:p>
            <a:pPr lvl="1"/>
            <a:r>
              <a:rPr lang="en-US" dirty="0"/>
              <a:t>employment insurance</a:t>
            </a:r>
          </a:p>
          <a:p>
            <a:pPr lvl="1"/>
            <a:r>
              <a:rPr lang="en-US" dirty="0"/>
              <a:t>border security</a:t>
            </a:r>
          </a:p>
          <a:p>
            <a:pPr lvl="1"/>
            <a:r>
              <a:rPr lang="en-US" dirty="0"/>
              <a:t>federal policing and public safety</a:t>
            </a:r>
          </a:p>
          <a:p>
            <a:pPr lvl="1"/>
            <a:r>
              <a:rPr lang="en-US" dirty="0"/>
              <a:t>tax collection and refunds.</a:t>
            </a:r>
          </a:p>
          <a:p>
            <a:r>
              <a:rPr lang="en-US" dirty="0"/>
              <a:t>The </a:t>
            </a:r>
            <a:r>
              <a:rPr lang="en-US" i="1" dirty="0"/>
              <a:t>Privacy Act</a:t>
            </a:r>
            <a:r>
              <a:rPr lang="en-US" dirty="0"/>
              <a:t> only applies to federal government institutions listed in the </a:t>
            </a:r>
            <a:r>
              <a:rPr lang="en-US" i="1" dirty="0"/>
              <a:t>Privacy Act</a:t>
            </a:r>
            <a:r>
              <a:rPr lang="en-US" dirty="0"/>
              <a:t> Schedule of Institutions. It applies to all of the personal information that the federal government collects, uses, and discloses. This includes personal information about federal employees.</a:t>
            </a:r>
          </a:p>
          <a:p>
            <a:r>
              <a:rPr lang="en-US" dirty="0" smtClean="0"/>
              <a:t>The </a:t>
            </a:r>
            <a:r>
              <a:rPr lang="en-US" i="1" dirty="0"/>
              <a:t>Privacy Act</a:t>
            </a:r>
            <a:r>
              <a:rPr lang="en-US" dirty="0"/>
              <a:t> offers protections for personal information, which it defines as any recorded information “about an identifiable individual.”</a:t>
            </a:r>
          </a:p>
          <a:p>
            <a:pPr marL="0" indent="0">
              <a:buNone/>
            </a:pPr>
            <a:endParaRPr lang="en-US" dirty="0"/>
          </a:p>
          <a:p>
            <a:endParaRPr lang="en-US" dirty="0"/>
          </a:p>
        </p:txBody>
      </p:sp>
    </p:spTree>
    <p:extLst>
      <p:ext uri="{BB962C8B-B14F-4D97-AF65-F5344CB8AC3E}">
        <p14:creationId xmlns:p14="http://schemas.microsoft.com/office/powerpoint/2010/main" val="18990349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91973"/>
            <a:ext cx="10515600" cy="1325563"/>
          </a:xfrm>
          <a:ln>
            <a:solidFill>
              <a:srgbClr val="FF0000"/>
            </a:solidFill>
          </a:ln>
        </p:spPr>
        <p:txBody>
          <a:bodyPr>
            <a:noAutofit/>
          </a:bodyPr>
          <a:lstStyle/>
          <a:p>
            <a:r>
              <a:rPr lang="en-US" sz="3200" b="1" dirty="0"/>
              <a:t>The Personal Information Protection and Electronic Documents Act (PIPEDA)</a:t>
            </a:r>
            <a:br>
              <a:rPr lang="en-US" sz="3200" b="1" dirty="0"/>
            </a:br>
            <a:endParaRPr lang="en-US" sz="3200"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fontScale="85000" lnSpcReduction="20000"/>
          </a:bodyPr>
          <a:lstStyle/>
          <a:p>
            <a:r>
              <a:rPr lang="en-US" dirty="0" smtClean="0"/>
              <a:t>PIPEDA </a:t>
            </a:r>
            <a:r>
              <a:rPr lang="en-US" dirty="0"/>
              <a:t>sets the ground rules for how private-sector organizations collect, use, and disclose personal information in the course of for-profit, commercial activities across Canada. It also applies to the personal information of employees of federally-regulated businesses such as:</a:t>
            </a:r>
          </a:p>
          <a:p>
            <a:pPr lvl="1"/>
            <a:r>
              <a:rPr lang="en-US" dirty="0"/>
              <a:t>banks</a:t>
            </a:r>
          </a:p>
          <a:p>
            <a:pPr lvl="1"/>
            <a:r>
              <a:rPr lang="en-US" dirty="0"/>
              <a:t>airlines</a:t>
            </a:r>
          </a:p>
          <a:p>
            <a:pPr lvl="1"/>
            <a:r>
              <a:rPr lang="en-US" dirty="0"/>
              <a:t>telecommunications companies.</a:t>
            </a:r>
          </a:p>
          <a:p>
            <a:r>
              <a:rPr lang="en-US" dirty="0"/>
              <a:t>What does PIPEDA apply to?</a:t>
            </a:r>
          </a:p>
          <a:p>
            <a:pPr lvl="1"/>
            <a:r>
              <a:rPr lang="en-US" dirty="0"/>
              <a:t>PIPEDA generally applies to personal information held by private sector organizations that are not federally-regulated, and conduct business </a:t>
            </a:r>
            <a:r>
              <a:rPr lang="en-US" dirty="0" smtClean="0"/>
              <a:t>in Manitoba, New Brunswick, Newfoundland </a:t>
            </a:r>
            <a:r>
              <a:rPr lang="en-US" dirty="0"/>
              <a:t>and </a:t>
            </a:r>
            <a:r>
              <a:rPr lang="en-US" dirty="0" smtClean="0"/>
              <a:t>Labrador, Northwest Territories, Nova Scotia, Nunavut, Ontario, Prince </a:t>
            </a:r>
            <a:r>
              <a:rPr lang="en-US" dirty="0"/>
              <a:t>Edward </a:t>
            </a:r>
            <a:r>
              <a:rPr lang="en-US" dirty="0" smtClean="0"/>
              <a:t>Island, Saskatchewan, Yukon.</a:t>
            </a:r>
          </a:p>
          <a:p>
            <a:r>
              <a:rPr lang="en-US" dirty="0"/>
              <a:t>Federally-regulated organizations that conduct business in Canada are always subject to PIPEDA and must also apply the act to their employees’ personal information</a:t>
            </a:r>
            <a:r>
              <a:rPr lang="en-US" dirty="0" smtClean="0"/>
              <a:t>.</a:t>
            </a:r>
          </a:p>
          <a:p>
            <a:r>
              <a:rPr lang="en-US" dirty="0"/>
              <a:t>Under PIPEDA, personal information means information about an identifiable individual.</a:t>
            </a:r>
          </a:p>
          <a:p>
            <a:pPr marL="0" indent="0">
              <a:buNone/>
            </a:pPr>
            <a:endParaRPr lang="en-US" dirty="0"/>
          </a:p>
          <a:p>
            <a:endParaRPr lang="en-US" dirty="0"/>
          </a:p>
        </p:txBody>
      </p:sp>
    </p:spTree>
    <p:extLst>
      <p:ext uri="{BB962C8B-B14F-4D97-AF65-F5344CB8AC3E}">
        <p14:creationId xmlns:p14="http://schemas.microsoft.com/office/powerpoint/2010/main" val="332125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91973"/>
            <a:ext cx="10515600" cy="1325563"/>
          </a:xfrm>
          <a:ln>
            <a:solidFill>
              <a:srgbClr val="FF0000"/>
            </a:solidFill>
          </a:ln>
        </p:spPr>
        <p:txBody>
          <a:bodyPr>
            <a:noAutofit/>
          </a:bodyPr>
          <a:lstStyle/>
          <a:p>
            <a:r>
              <a:rPr lang="en-US" sz="3200" b="1" dirty="0"/>
              <a:t>What does PIPEDA not apply to?</a:t>
            </a:r>
          </a:p>
        </p:txBody>
      </p:sp>
      <p:sp>
        <p:nvSpPr>
          <p:cNvPr id="8" name="Content Placeholder 7"/>
          <p:cNvSpPr>
            <a:spLocks noGrp="1"/>
          </p:cNvSpPr>
          <p:nvPr>
            <p:ph idx="1"/>
          </p:nvPr>
        </p:nvSpPr>
        <p:spPr>
          <a:xfrm>
            <a:off x="838200" y="1825624"/>
            <a:ext cx="10515600" cy="5032375"/>
          </a:xfrm>
          <a:ln>
            <a:solidFill>
              <a:srgbClr val="FF0000"/>
            </a:solidFill>
          </a:ln>
        </p:spPr>
        <p:txBody>
          <a:bodyPr>
            <a:normAutofit/>
          </a:bodyPr>
          <a:lstStyle/>
          <a:p>
            <a:r>
              <a:rPr lang="en-US" dirty="0" smtClean="0"/>
              <a:t>PIPEDA </a:t>
            </a:r>
            <a:r>
              <a:rPr lang="en-US" dirty="0"/>
              <a:t>does not apply to organizations that do not engage in commercial, for-profit activities.</a:t>
            </a:r>
          </a:p>
          <a:p>
            <a:r>
              <a:rPr lang="en-US" dirty="0"/>
              <a:t>Unless they are engaging in commercial activities that are not central to their mandate and involve personal information, PIPEDA does not generally apply to:</a:t>
            </a:r>
          </a:p>
          <a:p>
            <a:pPr lvl="1"/>
            <a:r>
              <a:rPr lang="en-US" dirty="0"/>
              <a:t>not-for-profit and charity groups</a:t>
            </a:r>
          </a:p>
          <a:p>
            <a:pPr lvl="1"/>
            <a:r>
              <a:rPr lang="en-US" dirty="0"/>
              <a:t>political parties and associations.</a:t>
            </a:r>
          </a:p>
          <a:p>
            <a:r>
              <a:rPr lang="en-US" dirty="0"/>
              <a:t>Municipalities, universities, schools, and hospitals are generally covered by provincial laws. PIPEDA may only apply in certain situations. For example, if the organization is engaged in a commercial activity which is outside of its core activity such as, a university selling an alumni list.</a:t>
            </a:r>
          </a:p>
          <a:p>
            <a:pPr marL="0" indent="0">
              <a:buNone/>
            </a:pPr>
            <a:endParaRPr lang="en-US" dirty="0"/>
          </a:p>
          <a:p>
            <a:endParaRPr lang="en-US" dirty="0"/>
          </a:p>
        </p:txBody>
      </p:sp>
    </p:spTree>
    <p:extLst>
      <p:ext uri="{BB962C8B-B14F-4D97-AF65-F5344CB8AC3E}">
        <p14:creationId xmlns:p14="http://schemas.microsoft.com/office/powerpoint/2010/main" val="13666165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91973"/>
            <a:ext cx="10515600" cy="1325563"/>
          </a:xfrm>
          <a:ln>
            <a:solidFill>
              <a:srgbClr val="FF0000"/>
            </a:solidFill>
          </a:ln>
        </p:spPr>
        <p:txBody>
          <a:bodyPr>
            <a:noAutofit/>
          </a:bodyPr>
          <a:lstStyle/>
          <a:p>
            <a:r>
              <a:rPr lang="en-US" sz="3200" b="1" dirty="0"/>
              <a:t>What does PIPEDA not apply to?</a:t>
            </a:r>
          </a:p>
        </p:txBody>
      </p:sp>
      <p:sp>
        <p:nvSpPr>
          <p:cNvPr id="8" name="Content Placeholder 7"/>
          <p:cNvSpPr>
            <a:spLocks noGrp="1"/>
          </p:cNvSpPr>
          <p:nvPr>
            <p:ph idx="1"/>
          </p:nvPr>
        </p:nvSpPr>
        <p:spPr>
          <a:xfrm>
            <a:off x="838200" y="1825624"/>
            <a:ext cx="10515600" cy="5032375"/>
          </a:xfrm>
          <a:ln>
            <a:solidFill>
              <a:srgbClr val="FF0000"/>
            </a:solidFill>
          </a:ln>
        </p:spPr>
        <p:txBody>
          <a:bodyPr>
            <a:normAutofit lnSpcReduction="10000"/>
          </a:bodyPr>
          <a:lstStyle/>
          <a:p>
            <a:r>
              <a:rPr lang="en-US" dirty="0"/>
              <a:t>Each province and territory in Canada has a commissioner or ombudsperson responsible for overseeing provincial and territorial privacy legislation. </a:t>
            </a:r>
            <a:endParaRPr lang="en-US" dirty="0" smtClean="0"/>
          </a:p>
          <a:p>
            <a:r>
              <a:rPr lang="en-US" dirty="0" smtClean="0"/>
              <a:t>The </a:t>
            </a:r>
            <a:r>
              <a:rPr lang="en-US" dirty="0"/>
              <a:t>Information and Privacy Commissioner of Ontario is responsible for overseeing and enforcing the following provincial access and privacy laws:</a:t>
            </a:r>
          </a:p>
          <a:p>
            <a:pPr lvl="1"/>
            <a:r>
              <a:rPr lang="en-US" i="1" dirty="0"/>
              <a:t>Freedom of Information and Protection of Privacy Act</a:t>
            </a:r>
            <a:r>
              <a:rPr lang="en-US" dirty="0"/>
              <a:t>, Ontario’s provincial public sector privacy law;</a:t>
            </a:r>
          </a:p>
          <a:p>
            <a:pPr lvl="1"/>
            <a:r>
              <a:rPr lang="en-US" i="1" dirty="0"/>
              <a:t>Municipal Freedom of Information and Protection of Privacy Act</a:t>
            </a:r>
            <a:r>
              <a:rPr lang="en-US" dirty="0"/>
              <a:t>, Ontario’s municipal public sector privacy law;</a:t>
            </a:r>
          </a:p>
          <a:p>
            <a:pPr lvl="1"/>
            <a:r>
              <a:rPr lang="en-US" i="1" dirty="0"/>
              <a:t>Personal Health Information Protection Act, 2004</a:t>
            </a:r>
            <a:r>
              <a:rPr lang="en-US" dirty="0"/>
              <a:t>, Ontario’s privacy law relating to health records that has been that has been deemed “substantially similar” to the federal private sector privacy law with respect to health information custodians.</a:t>
            </a:r>
          </a:p>
          <a:p>
            <a:endParaRPr lang="en-US" dirty="0"/>
          </a:p>
          <a:p>
            <a:endParaRPr lang="en-US" dirty="0"/>
          </a:p>
        </p:txBody>
      </p:sp>
    </p:spTree>
    <p:extLst>
      <p:ext uri="{BB962C8B-B14F-4D97-AF65-F5344CB8AC3E}">
        <p14:creationId xmlns:p14="http://schemas.microsoft.com/office/powerpoint/2010/main" val="409350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8200" y="291973"/>
            <a:ext cx="10515600" cy="1325563"/>
          </a:xfrm>
          <a:ln>
            <a:solidFill>
              <a:srgbClr val="FF0000"/>
            </a:solidFill>
          </a:ln>
        </p:spPr>
        <p:txBody>
          <a:bodyPr>
            <a:noAutofit/>
          </a:bodyPr>
          <a:lstStyle/>
          <a:p>
            <a:r>
              <a:rPr lang="en-US" sz="3200" b="1" dirty="0" smtClean="0"/>
              <a:t>PIPEDA &amp; </a:t>
            </a:r>
            <a:r>
              <a:rPr lang="en-US" sz="3200" b="1" dirty="0" err="1" smtClean="0"/>
              <a:t>Behavioural</a:t>
            </a:r>
            <a:r>
              <a:rPr lang="en-US" sz="3200" b="1" dirty="0" smtClean="0"/>
              <a:t>/Targeted Advertising</a:t>
            </a:r>
            <a:endParaRPr lang="en-US" sz="3200" b="1" dirty="0"/>
          </a:p>
        </p:txBody>
      </p:sp>
      <p:sp>
        <p:nvSpPr>
          <p:cNvPr id="8" name="Content Placeholder 7"/>
          <p:cNvSpPr>
            <a:spLocks noGrp="1"/>
          </p:cNvSpPr>
          <p:nvPr>
            <p:ph idx="1"/>
          </p:nvPr>
        </p:nvSpPr>
        <p:spPr>
          <a:xfrm>
            <a:off x="838200" y="1825624"/>
            <a:ext cx="10515600" cy="5032375"/>
          </a:xfrm>
          <a:ln>
            <a:solidFill>
              <a:srgbClr val="FF0000"/>
            </a:solidFill>
          </a:ln>
        </p:spPr>
        <p:txBody>
          <a:bodyPr>
            <a:normAutofit fontScale="77500" lnSpcReduction="20000"/>
          </a:bodyPr>
          <a:lstStyle/>
          <a:p>
            <a:r>
              <a:rPr lang="en-US" dirty="0" smtClean="0"/>
              <a:t>“</a:t>
            </a:r>
            <a:r>
              <a:rPr lang="en-US" b="1" dirty="0" smtClean="0"/>
              <a:t>Online </a:t>
            </a:r>
            <a:r>
              <a:rPr lang="en-US" b="1" dirty="0" err="1"/>
              <a:t>behavioural</a:t>
            </a:r>
            <a:r>
              <a:rPr lang="en-US" b="1" dirty="0"/>
              <a:t> advertising may be considered a reasonable purpose </a:t>
            </a:r>
            <a:r>
              <a:rPr lang="en-US" dirty="0"/>
              <a:t>under the </a:t>
            </a:r>
            <a:r>
              <a:rPr lang="en-US" i="1" dirty="0"/>
              <a:t>Personal Information Protection and Electronic Documents Act</a:t>
            </a:r>
            <a:r>
              <a:rPr lang="en-US" dirty="0"/>
              <a:t> (PIPEDA), </a:t>
            </a:r>
            <a:r>
              <a:rPr lang="en-US" u="sng" dirty="0"/>
              <a:t>provided it is carried out under certain parameters, and is not made a condition of service for accessing and using the Internet, generally</a:t>
            </a:r>
            <a:r>
              <a:rPr lang="en-US" dirty="0" smtClean="0"/>
              <a:t>.”</a:t>
            </a:r>
          </a:p>
          <a:p>
            <a:r>
              <a:rPr lang="en-US" dirty="0" smtClean="0"/>
              <a:t>“PIPEDA </a:t>
            </a:r>
            <a:r>
              <a:rPr lang="en-US" dirty="0"/>
              <a:t>requires an individual’s knowledge and consent for the collection, use, or disclosure of personal </a:t>
            </a:r>
            <a:r>
              <a:rPr lang="en-US" dirty="0" smtClean="0"/>
              <a:t>information. PIPEDA </a:t>
            </a:r>
            <a:r>
              <a:rPr lang="en-US" dirty="0"/>
              <a:t>also requires that the purposes for which an individual’s information is to be collected, used or disclosed be explained in a clear and transparent manner. In addition, PIPEDA does recognize that the form of consent can vary: for example, express consent (opt-in) when dealing with sensitive information, and implied consent (opt-out) when the information is less sensitive. It is important to note that the sensitivity of information depends on the nature of the information and the context in which it is being collected, used or disclosed</a:t>
            </a:r>
            <a:r>
              <a:rPr lang="en-US" dirty="0" smtClean="0"/>
              <a:t>.”</a:t>
            </a:r>
          </a:p>
          <a:p>
            <a:r>
              <a:rPr lang="en-US" dirty="0" smtClean="0"/>
              <a:t>“Any </a:t>
            </a:r>
            <a:r>
              <a:rPr lang="en-US" dirty="0"/>
              <a:t>collection or use of an individual’s web browsing activity must be done with that person’s knowledge and consent. Therefore, if an individual is not able to decline the tracking and targeting using an opt-out mechanism because there is no viable possibility for them to exert control over the technology used, or if doing so renders a service unusable, then organizations should not be employing that type of technology for online </a:t>
            </a:r>
            <a:r>
              <a:rPr lang="en-US" dirty="0" err="1"/>
              <a:t>behavioural</a:t>
            </a:r>
            <a:r>
              <a:rPr lang="en-US" dirty="0"/>
              <a:t> advertising purposes. At present, this could include, for example, so-called zombie cookies, super cookies and device fingerprinting</a:t>
            </a:r>
            <a:r>
              <a:rPr lang="en-US" dirty="0" smtClean="0"/>
              <a:t>.’”</a:t>
            </a:r>
            <a:endParaRPr lang="en-US" dirty="0"/>
          </a:p>
          <a:p>
            <a:endParaRPr lang="en-US" dirty="0"/>
          </a:p>
        </p:txBody>
      </p:sp>
    </p:spTree>
    <p:extLst>
      <p:ext uri="{BB962C8B-B14F-4D97-AF65-F5344CB8AC3E}">
        <p14:creationId xmlns:p14="http://schemas.microsoft.com/office/powerpoint/2010/main" val="20638651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Privacy Protection Principles: Your Right to Privacy</a:t>
            </a:r>
            <a:endParaRPr lang="en-US" dirty="0"/>
          </a:p>
        </p:txBody>
      </p:sp>
      <p:sp>
        <p:nvSpPr>
          <p:cNvPr id="8" name="Content Placeholder 7"/>
          <p:cNvSpPr>
            <a:spLocks noGrp="1"/>
          </p:cNvSpPr>
          <p:nvPr>
            <p:ph idx="1"/>
          </p:nvPr>
        </p:nvSpPr>
        <p:spPr>
          <a:xfrm>
            <a:off x="838200" y="1825625"/>
            <a:ext cx="10515600" cy="4758056"/>
          </a:xfrm>
          <a:ln>
            <a:solidFill>
              <a:srgbClr val="FF0000"/>
            </a:solidFill>
          </a:ln>
        </p:spPr>
        <p:txBody>
          <a:bodyPr>
            <a:normAutofit fontScale="92500" lnSpcReduction="10000"/>
          </a:bodyPr>
          <a:lstStyle/>
          <a:p>
            <a:r>
              <a:rPr lang="en-US" dirty="0"/>
              <a:t>The </a:t>
            </a:r>
            <a:r>
              <a:rPr lang="en-US" i="1" dirty="0"/>
              <a:t>Personal Information Protection and Electronic Documents Act</a:t>
            </a:r>
            <a:r>
              <a:rPr lang="en-US" dirty="0"/>
              <a:t> (PIPEDA) and the Model Code for the Protection of Personal Information set out </a:t>
            </a:r>
            <a:r>
              <a:rPr lang="en-US" u="sng" dirty="0"/>
              <a:t>10 principles of fair information practices</a:t>
            </a:r>
            <a:r>
              <a:rPr lang="en-US" dirty="0"/>
              <a:t>, which set up the basic privacy obligations of private businesses under the law. </a:t>
            </a:r>
            <a:r>
              <a:rPr lang="en-US" b="1" dirty="0" smtClean="0"/>
              <a:t>These </a:t>
            </a:r>
            <a:r>
              <a:rPr lang="en-US" b="1" dirty="0"/>
              <a:t>principles are</a:t>
            </a:r>
            <a:r>
              <a:rPr lang="en-US" dirty="0"/>
              <a:t> </a:t>
            </a:r>
            <a:r>
              <a:rPr lang="en-US" b="1" dirty="0"/>
              <a:t>your privacy rights</a:t>
            </a:r>
            <a:r>
              <a:rPr lang="en-US" dirty="0"/>
              <a:t> when it comes to what organizations can do with your personal information, and each organization’s Privacy Policy and Terms of Service should show how they respect them</a:t>
            </a:r>
            <a:r>
              <a:rPr lang="en-US" dirty="0" smtClean="0"/>
              <a:t>.</a:t>
            </a:r>
          </a:p>
          <a:p>
            <a:r>
              <a:rPr lang="en-US" dirty="0"/>
              <a:t>Governments are covered by a different set of privacy rules: the federal government and its agencies are covered under the </a:t>
            </a:r>
            <a:r>
              <a:rPr lang="en-US" i="1" dirty="0"/>
              <a:t>Privacy Act</a:t>
            </a:r>
            <a:r>
              <a:rPr lang="en-US" dirty="0"/>
              <a:t>, the provincial and territorial governments and their agencies are subject to their own protection of privacy acts. The laws that apply to governments are based upon the same principles as PIPEDA, but one major difference is that governments do not generally require your consent to collect your personal information. </a:t>
            </a:r>
          </a:p>
        </p:txBody>
      </p:sp>
    </p:spTree>
    <p:extLst>
      <p:ext uri="{BB962C8B-B14F-4D97-AF65-F5344CB8AC3E}">
        <p14:creationId xmlns:p14="http://schemas.microsoft.com/office/powerpoint/2010/main" val="126238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Fair Information Principles</a:t>
            </a:r>
            <a:endParaRPr lang="en-US" dirty="0"/>
          </a:p>
        </p:txBody>
      </p:sp>
      <p:sp>
        <p:nvSpPr>
          <p:cNvPr id="8" name="Content Placeholder 7"/>
          <p:cNvSpPr>
            <a:spLocks noGrp="1"/>
          </p:cNvSpPr>
          <p:nvPr>
            <p:ph idx="1"/>
          </p:nvPr>
        </p:nvSpPr>
        <p:spPr>
          <a:xfrm>
            <a:off x="838200" y="1825625"/>
            <a:ext cx="10515600" cy="4812920"/>
          </a:xfrm>
          <a:ln>
            <a:solidFill>
              <a:srgbClr val="FF0000"/>
            </a:solidFill>
          </a:ln>
        </p:spPr>
        <p:txBody>
          <a:bodyPr>
            <a:normAutofit fontScale="62500" lnSpcReduction="20000"/>
          </a:bodyPr>
          <a:lstStyle/>
          <a:p>
            <a:pPr marL="514350" indent="-514350">
              <a:buAutoNum type="arabicParenR"/>
            </a:pPr>
            <a:r>
              <a:rPr lang="en-US" u="sng" dirty="0" smtClean="0"/>
              <a:t>Accountability</a:t>
            </a:r>
            <a:r>
              <a:rPr lang="en-US" dirty="0" smtClean="0"/>
              <a:t> - </a:t>
            </a:r>
            <a:r>
              <a:rPr lang="en-US" dirty="0"/>
              <a:t>organizations should take good care of your personal information and it should be easy to find out what their privacy policy is and who you can talk to if you have a question or a </a:t>
            </a:r>
            <a:r>
              <a:rPr lang="en-US" dirty="0" smtClean="0"/>
              <a:t>problem</a:t>
            </a:r>
          </a:p>
          <a:p>
            <a:pPr marL="514350" indent="-514350">
              <a:buAutoNum type="arabicParenR"/>
            </a:pPr>
            <a:r>
              <a:rPr lang="en-US" u="sng" dirty="0" smtClean="0"/>
              <a:t>Identifying purposes </a:t>
            </a:r>
            <a:r>
              <a:rPr lang="en-US" dirty="0" smtClean="0"/>
              <a:t>– organizations should </a:t>
            </a:r>
            <a:r>
              <a:rPr lang="en-US" dirty="0"/>
              <a:t>clearly tell you why they’re collecting any piece of personal information, either before they collect it or when they collect </a:t>
            </a:r>
            <a:r>
              <a:rPr lang="en-US" dirty="0" smtClean="0"/>
              <a:t>it</a:t>
            </a:r>
          </a:p>
          <a:p>
            <a:pPr marL="514350" indent="-514350">
              <a:buAutoNum type="arabicParenR"/>
            </a:pPr>
            <a:r>
              <a:rPr lang="en-US" u="sng" dirty="0" smtClean="0"/>
              <a:t>Consent</a:t>
            </a:r>
            <a:r>
              <a:rPr lang="en-US" dirty="0" smtClean="0"/>
              <a:t> – organizations should </a:t>
            </a:r>
            <a:r>
              <a:rPr lang="en-US" dirty="0"/>
              <a:t>make sure you understand what they’re going to do with your information and make sure you’ve agreed to it before they collect </a:t>
            </a:r>
            <a:r>
              <a:rPr lang="en-US" dirty="0" smtClean="0"/>
              <a:t>it</a:t>
            </a:r>
          </a:p>
          <a:p>
            <a:pPr marL="514350" indent="-514350">
              <a:buAutoNum type="arabicParenR"/>
            </a:pPr>
            <a:r>
              <a:rPr lang="en-US" u="sng" dirty="0" smtClean="0"/>
              <a:t>Limiting Collection </a:t>
            </a:r>
            <a:r>
              <a:rPr lang="en-US" dirty="0" smtClean="0"/>
              <a:t>– organizations should </a:t>
            </a:r>
            <a:r>
              <a:rPr lang="en-US" dirty="0"/>
              <a:t>only collect what they actually need, and only collect it in ways that are fair and </a:t>
            </a:r>
            <a:r>
              <a:rPr lang="en-US" dirty="0" smtClean="0"/>
              <a:t>legal</a:t>
            </a:r>
          </a:p>
          <a:p>
            <a:pPr marL="514350" indent="-514350">
              <a:buAutoNum type="arabicParenR"/>
            </a:pPr>
            <a:r>
              <a:rPr lang="en-US" u="sng" dirty="0" smtClean="0"/>
              <a:t>Limiting use, disclosure and retention </a:t>
            </a:r>
            <a:r>
              <a:rPr lang="en-US" dirty="0" smtClean="0"/>
              <a:t>- </a:t>
            </a:r>
            <a:r>
              <a:rPr lang="en-US" dirty="0"/>
              <a:t>they should only use or share your personal information for the reason they said they were collecting it, and not keep it longer than they need </a:t>
            </a:r>
            <a:r>
              <a:rPr lang="en-US" dirty="0" smtClean="0"/>
              <a:t>to</a:t>
            </a:r>
          </a:p>
          <a:p>
            <a:pPr marL="514350" indent="-514350">
              <a:buAutoNum type="arabicParenR"/>
            </a:pPr>
            <a:r>
              <a:rPr lang="en-US" u="sng" dirty="0" smtClean="0"/>
              <a:t>Accuracy</a:t>
            </a:r>
            <a:r>
              <a:rPr lang="en-US" dirty="0" smtClean="0"/>
              <a:t> - </a:t>
            </a:r>
            <a:r>
              <a:rPr lang="en-US" dirty="0"/>
              <a:t>they should make sure that any information they have about you is correct and </a:t>
            </a:r>
            <a:r>
              <a:rPr lang="en-US" dirty="0" smtClean="0"/>
              <a:t>up-to-date</a:t>
            </a:r>
          </a:p>
          <a:p>
            <a:pPr marL="514350" indent="-514350">
              <a:buAutoNum type="arabicParenR"/>
            </a:pPr>
            <a:r>
              <a:rPr lang="en-US" u="sng" dirty="0" smtClean="0"/>
              <a:t>Safeguards</a:t>
            </a:r>
            <a:r>
              <a:rPr lang="en-US" dirty="0" smtClean="0"/>
              <a:t> - </a:t>
            </a:r>
            <a:r>
              <a:rPr lang="en-US" dirty="0"/>
              <a:t>they should take steps to keep your personal information from being hacked or </a:t>
            </a:r>
            <a:r>
              <a:rPr lang="en-US" dirty="0" smtClean="0"/>
              <a:t>stolen</a:t>
            </a:r>
          </a:p>
          <a:p>
            <a:pPr marL="514350" indent="-514350">
              <a:buFont typeface="Arial"/>
              <a:buAutoNum type="arabicParenR"/>
            </a:pPr>
            <a:r>
              <a:rPr lang="en-US" u="sng" dirty="0"/>
              <a:t>Openness</a:t>
            </a:r>
            <a:r>
              <a:rPr lang="en-US" dirty="0"/>
              <a:t> - you should be able to easily find and understand what they do with your personal information and what you can do if you have a </a:t>
            </a:r>
            <a:r>
              <a:rPr lang="en-US" dirty="0" smtClean="0"/>
              <a:t>problem</a:t>
            </a:r>
          </a:p>
          <a:p>
            <a:pPr marL="514350" indent="-514350">
              <a:buAutoNum type="arabicParenR"/>
            </a:pPr>
            <a:r>
              <a:rPr lang="en-US" u="sng" dirty="0" smtClean="0"/>
              <a:t>Individual Access </a:t>
            </a:r>
            <a:r>
              <a:rPr lang="en-US" dirty="0" smtClean="0"/>
              <a:t>- you </a:t>
            </a:r>
            <a:r>
              <a:rPr lang="en-US" dirty="0"/>
              <a:t>should be able to find out everything they’ve collected about </a:t>
            </a:r>
            <a:r>
              <a:rPr lang="en-US" dirty="0" smtClean="0"/>
              <a:t>you</a:t>
            </a:r>
          </a:p>
          <a:p>
            <a:pPr marL="514350" indent="-514350">
              <a:buAutoNum type="arabicParenR"/>
            </a:pPr>
            <a:r>
              <a:rPr lang="en-US" u="sng" dirty="0" smtClean="0"/>
              <a:t>Challenging compliance</a:t>
            </a:r>
            <a:r>
              <a:rPr lang="en-US" dirty="0" smtClean="0"/>
              <a:t> - </a:t>
            </a:r>
            <a:r>
              <a:rPr lang="en-US" dirty="0"/>
              <a:t>it should be easy to make a complaint if you think they haven’t respected your privacy rights, and they should tell you what they can do to make things </a:t>
            </a:r>
            <a:r>
              <a:rPr lang="en-US" dirty="0" smtClean="0"/>
              <a:t>right</a:t>
            </a:r>
          </a:p>
        </p:txBody>
      </p:sp>
    </p:spTree>
    <p:extLst>
      <p:ext uri="{BB962C8B-B14F-4D97-AF65-F5344CB8AC3E}">
        <p14:creationId xmlns:p14="http://schemas.microsoft.com/office/powerpoint/2010/main" val="539255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Activity</a:t>
            </a:r>
            <a:endParaRPr lang="en-US" dirty="0"/>
          </a:p>
        </p:txBody>
      </p:sp>
      <p:sp>
        <p:nvSpPr>
          <p:cNvPr id="8" name="Content Placeholder 7"/>
          <p:cNvSpPr>
            <a:spLocks noGrp="1"/>
          </p:cNvSpPr>
          <p:nvPr>
            <p:ph idx="1"/>
          </p:nvPr>
        </p:nvSpPr>
        <p:spPr>
          <a:xfrm>
            <a:off x="838200" y="1825625"/>
            <a:ext cx="10515600" cy="4758056"/>
          </a:xfrm>
          <a:ln>
            <a:solidFill>
              <a:srgbClr val="FF0000"/>
            </a:solidFill>
          </a:ln>
        </p:spPr>
        <p:txBody>
          <a:bodyPr>
            <a:normAutofit/>
          </a:bodyPr>
          <a:lstStyle/>
          <a:p>
            <a:r>
              <a:rPr lang="en-US" dirty="0"/>
              <a:t>F</a:t>
            </a:r>
            <a:r>
              <a:rPr lang="en-US" dirty="0" smtClean="0"/>
              <a:t>ind </a:t>
            </a:r>
            <a:r>
              <a:rPr lang="en-US" dirty="0"/>
              <a:t>out how well </a:t>
            </a:r>
            <a:r>
              <a:rPr lang="en-US" dirty="0" err="1" smtClean="0"/>
              <a:t>CraveTV</a:t>
            </a:r>
            <a:r>
              <a:rPr lang="en-US" dirty="0" smtClean="0"/>
              <a:t> respects </a:t>
            </a:r>
            <a:r>
              <a:rPr lang="en-US" dirty="0"/>
              <a:t>the rights laid out in the Fair Information Principles by searching the services Terms of Service and Privacy Policy: </a:t>
            </a:r>
            <a:r>
              <a:rPr lang="en-US" dirty="0">
                <a:hlinkClick r:id="rId3"/>
              </a:rPr>
              <a:t>https://</a:t>
            </a:r>
            <a:r>
              <a:rPr lang="en-US" dirty="0" smtClean="0">
                <a:hlinkClick r:id="rId3"/>
              </a:rPr>
              <a:t>support.bell.ca/Billing-and-Accounts/Security_and_privacy/How_does_Bell_respect_my_privacy</a:t>
            </a:r>
            <a:r>
              <a:rPr lang="en-US" dirty="0" smtClean="0"/>
              <a:t> </a:t>
            </a:r>
            <a:endParaRPr lang="en-US" dirty="0">
              <a:effectLst/>
            </a:endParaRPr>
          </a:p>
        </p:txBody>
      </p:sp>
      <p:pic>
        <p:nvPicPr>
          <p:cNvPr id="2050" name="Picture 2" descr="mage result for crave t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8416" y="3584448"/>
            <a:ext cx="4876800"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58515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Privacy By Design</a:t>
            </a:r>
            <a:endParaRPr lang="en-US" dirty="0"/>
          </a:p>
        </p:txBody>
      </p:sp>
      <p:sp>
        <p:nvSpPr>
          <p:cNvPr id="8" name="Content Placeholder 7"/>
          <p:cNvSpPr>
            <a:spLocks noGrp="1"/>
          </p:cNvSpPr>
          <p:nvPr>
            <p:ph idx="1"/>
          </p:nvPr>
        </p:nvSpPr>
        <p:spPr>
          <a:xfrm>
            <a:off x="838200" y="1825625"/>
            <a:ext cx="10515600" cy="4758056"/>
          </a:xfrm>
          <a:ln>
            <a:solidFill>
              <a:srgbClr val="FF0000"/>
            </a:solidFill>
          </a:ln>
        </p:spPr>
        <p:txBody>
          <a:bodyPr>
            <a:normAutofit fontScale="70000" lnSpcReduction="20000"/>
          </a:bodyPr>
          <a:lstStyle/>
          <a:p>
            <a:r>
              <a:rPr lang="en-US" dirty="0"/>
              <a:t>With the shift from industrial manufacturing to knowledge creation and service delivery, the value of information and the need to manage it responsibly have grown dramatically. At the same time, rapid innovation, global competition and increasing system complexity present profound challenges for informational privacy. </a:t>
            </a:r>
          </a:p>
          <a:p>
            <a:r>
              <a:rPr lang="en-US" dirty="0"/>
              <a:t>While we would like to enjoy the benefits of innovation − new conveniences and efficiencies − we must also preserve our freedom of choice and personal control over our data flows. Always a social norm, privacy has nonetheless evolved over the years, beyond being viewed solely as a legal compliance requirement, to also being recognized as a market imperative and critical enabler of trust and freedoms in our present-day information society. </a:t>
            </a:r>
          </a:p>
          <a:p>
            <a:r>
              <a:rPr lang="en-US" dirty="0"/>
              <a:t>There is a growing understanding that innovation, creativity and competitiveness must be approached from a “design-thinking” perspective − namely, a way of viewing the world and overcoming constraints that is at once holistic, interdisciplinary, integrative, innovative, and inspiring. </a:t>
            </a:r>
            <a:endParaRPr lang="en-US" dirty="0" smtClean="0"/>
          </a:p>
          <a:p>
            <a:r>
              <a:rPr lang="en-US" dirty="0"/>
              <a:t>Privacy, too, must be </a:t>
            </a:r>
            <a:r>
              <a:rPr lang="en-US" dirty="0" smtClean="0"/>
              <a:t>approached from the same design-thinking perspective</a:t>
            </a:r>
            <a:r>
              <a:rPr lang="en-US" b="1" dirty="0" smtClean="0"/>
              <a:t>. Privacy must be incorporated into networked data systems </a:t>
            </a:r>
            <a:r>
              <a:rPr lang="en-US" b="1" dirty="0"/>
              <a:t>and technologies, </a:t>
            </a:r>
            <a:r>
              <a:rPr lang="en-US" b="1" u="sng" dirty="0"/>
              <a:t>by default</a:t>
            </a:r>
            <a:r>
              <a:rPr lang="en-US" dirty="0"/>
              <a:t>. Privacy must become integral to organizational </a:t>
            </a:r>
            <a:r>
              <a:rPr lang="en-US" dirty="0" smtClean="0"/>
              <a:t>priorities</a:t>
            </a:r>
            <a:r>
              <a:rPr lang="en-US" dirty="0"/>
              <a:t>, project objectives, design processes, and planning operations. Privacy must be embedded into every standard, protocol and process that touches our lives</a:t>
            </a:r>
            <a:r>
              <a:rPr lang="en-US" dirty="0" smtClean="0"/>
              <a:t>.</a:t>
            </a:r>
          </a:p>
          <a:p>
            <a:pPr marL="0" indent="0">
              <a:buNone/>
            </a:pPr>
            <a:r>
              <a:rPr lang="en-US" dirty="0" smtClean="0"/>
              <a:t>Source: </a:t>
            </a:r>
            <a:r>
              <a:rPr lang="en-US" i="1" dirty="0"/>
              <a:t>The 7 Foundational </a:t>
            </a:r>
            <a:r>
              <a:rPr lang="en-US" i="1" dirty="0" smtClean="0"/>
              <a:t>Principles - Implementation </a:t>
            </a:r>
            <a:r>
              <a:rPr lang="en-US" i="1" dirty="0"/>
              <a:t>and Mapping of Fair Information Practice</a:t>
            </a:r>
          </a:p>
          <a:p>
            <a:pPr marL="0" indent="0">
              <a:buNone/>
            </a:pPr>
            <a:endParaRPr lang="en-US" dirty="0"/>
          </a:p>
          <a:p>
            <a:endParaRPr lang="en-US" dirty="0">
              <a:effectLst/>
            </a:endParaRPr>
          </a:p>
        </p:txBody>
      </p:sp>
    </p:spTree>
    <p:extLst>
      <p:ext uri="{BB962C8B-B14F-4D97-AF65-F5344CB8AC3E}">
        <p14:creationId xmlns:p14="http://schemas.microsoft.com/office/powerpoint/2010/main" val="3338160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7 Foundational Principles of Privacy By Design</a:t>
            </a:r>
            <a:endParaRPr lang="en-US" dirty="0"/>
          </a:p>
        </p:txBody>
      </p:sp>
      <p:sp>
        <p:nvSpPr>
          <p:cNvPr id="8" name="Content Placeholder 7"/>
          <p:cNvSpPr>
            <a:spLocks noGrp="1"/>
          </p:cNvSpPr>
          <p:nvPr>
            <p:ph idx="1"/>
          </p:nvPr>
        </p:nvSpPr>
        <p:spPr>
          <a:xfrm>
            <a:off x="838200" y="1825625"/>
            <a:ext cx="10515600" cy="4758056"/>
          </a:xfrm>
          <a:ln>
            <a:solidFill>
              <a:srgbClr val="FF0000"/>
            </a:solidFill>
          </a:ln>
        </p:spPr>
        <p:txBody>
          <a:bodyPr>
            <a:normAutofit fontScale="77500" lnSpcReduction="20000"/>
          </a:bodyPr>
          <a:lstStyle/>
          <a:p>
            <a:pPr marL="514350" indent="-514350">
              <a:buAutoNum type="arabicParenR"/>
            </a:pPr>
            <a:r>
              <a:rPr lang="en-US" u="sng" dirty="0" smtClean="0"/>
              <a:t>Proactive not Reactive; Preventative not Remedial </a:t>
            </a:r>
            <a:r>
              <a:rPr lang="en-US" dirty="0" smtClean="0"/>
              <a:t>- </a:t>
            </a:r>
            <a:r>
              <a:rPr lang="en-US" dirty="0"/>
              <a:t>Privacy by Design comes before-the-fact, not after</a:t>
            </a:r>
            <a:endParaRPr lang="en-US" dirty="0" smtClean="0"/>
          </a:p>
          <a:p>
            <a:pPr marL="514350" indent="-514350">
              <a:buFont typeface="Arial"/>
              <a:buAutoNum type="arabicParenR"/>
            </a:pPr>
            <a:r>
              <a:rPr lang="en-US" u="sng" dirty="0" smtClean="0"/>
              <a:t>Privacy as </a:t>
            </a:r>
            <a:r>
              <a:rPr lang="en-US" u="sng" dirty="0"/>
              <a:t>the Default </a:t>
            </a:r>
            <a:r>
              <a:rPr lang="en-US" dirty="0"/>
              <a:t>- </a:t>
            </a:r>
            <a:r>
              <a:rPr lang="en-US" dirty="0" smtClean="0"/>
              <a:t>no </a:t>
            </a:r>
            <a:r>
              <a:rPr lang="en-US" dirty="0"/>
              <a:t>action is required on the part of the individual to protect their privacy − it is built into the system, by default </a:t>
            </a:r>
            <a:endParaRPr lang="en-US" dirty="0" smtClean="0"/>
          </a:p>
          <a:p>
            <a:pPr marL="514350" indent="-514350">
              <a:buFont typeface="Arial"/>
              <a:buAutoNum type="arabicParenR"/>
            </a:pPr>
            <a:r>
              <a:rPr lang="en-US" u="sng" dirty="0" smtClean="0"/>
              <a:t>Privacy Embedded into Design </a:t>
            </a:r>
            <a:r>
              <a:rPr lang="en-US" dirty="0"/>
              <a:t>- </a:t>
            </a:r>
            <a:r>
              <a:rPr lang="en-US" dirty="0" smtClean="0"/>
              <a:t>privacy </a:t>
            </a:r>
            <a:r>
              <a:rPr lang="en-US" dirty="0"/>
              <a:t>is integral to the system, without diminishing functionality. </a:t>
            </a:r>
            <a:endParaRPr lang="en-US" dirty="0" smtClean="0"/>
          </a:p>
          <a:p>
            <a:pPr marL="514350" indent="-514350">
              <a:buFont typeface="Arial"/>
              <a:buAutoNum type="arabicParenR"/>
            </a:pPr>
            <a:r>
              <a:rPr lang="en-US" u="sng" dirty="0" smtClean="0"/>
              <a:t>Full Functionality – Positive-Sum, not Zero-Sum </a:t>
            </a:r>
            <a:r>
              <a:rPr lang="en-US" dirty="0" smtClean="0"/>
              <a:t>– </a:t>
            </a:r>
            <a:r>
              <a:rPr lang="en-US" dirty="0" err="1" smtClean="0"/>
              <a:t>PbD</a:t>
            </a:r>
            <a:r>
              <a:rPr lang="en-US" dirty="0" smtClean="0"/>
              <a:t> avoids </a:t>
            </a:r>
            <a:r>
              <a:rPr lang="en-US" dirty="0"/>
              <a:t>the </a:t>
            </a:r>
            <a:r>
              <a:rPr lang="en-US" dirty="0" err="1"/>
              <a:t>pretence</a:t>
            </a:r>
            <a:r>
              <a:rPr lang="en-US" dirty="0"/>
              <a:t> of false dichotomies, such as privacy vs. security, demonstrating that it is possible, and far more desirable, to have both </a:t>
            </a:r>
            <a:endParaRPr lang="en-US" dirty="0" smtClean="0"/>
          </a:p>
          <a:p>
            <a:pPr marL="514350" indent="-514350">
              <a:buFont typeface="Arial"/>
              <a:buAutoNum type="arabicParenR"/>
            </a:pPr>
            <a:r>
              <a:rPr lang="en-US" u="sng" dirty="0" smtClean="0"/>
              <a:t>End-to-End Lifecycle Protection </a:t>
            </a:r>
            <a:r>
              <a:rPr lang="en-US" dirty="0" smtClean="0"/>
              <a:t>– </a:t>
            </a:r>
            <a:r>
              <a:rPr lang="en-US" dirty="0" err="1" smtClean="0"/>
              <a:t>PbD</a:t>
            </a:r>
            <a:r>
              <a:rPr lang="en-US" dirty="0"/>
              <a:t> ensures cradle to grave, lifecycle management of information, end-to-end </a:t>
            </a:r>
            <a:endParaRPr lang="en-US" dirty="0" smtClean="0"/>
          </a:p>
          <a:p>
            <a:pPr marL="514350" indent="-514350">
              <a:buFont typeface="Arial"/>
              <a:buAutoNum type="arabicParenR"/>
            </a:pPr>
            <a:r>
              <a:rPr lang="en-US" u="sng" dirty="0" smtClean="0"/>
              <a:t>Visibility and Transparency: Keep </a:t>
            </a:r>
            <a:r>
              <a:rPr lang="en-US" u="sng" dirty="0"/>
              <a:t>it Open </a:t>
            </a:r>
            <a:r>
              <a:rPr lang="en-US" dirty="0"/>
              <a:t>- component parts and operations remain visible and transparent, to both users and providers alike </a:t>
            </a:r>
            <a:endParaRPr lang="en-US" dirty="0" smtClean="0"/>
          </a:p>
          <a:p>
            <a:pPr marL="514350" indent="-514350">
              <a:buFont typeface="Arial"/>
              <a:buAutoNum type="arabicParenR"/>
            </a:pPr>
            <a:r>
              <a:rPr lang="en-US" u="sng" dirty="0" smtClean="0"/>
              <a:t>Respect for User Privacy: Keep </a:t>
            </a:r>
            <a:r>
              <a:rPr lang="en-US" u="sng" dirty="0"/>
              <a:t>it User-Centric </a:t>
            </a:r>
            <a:r>
              <a:rPr lang="en-US" dirty="0"/>
              <a:t>- requires architects and operators to keep the interests of the individual uppermost by offering such measures as strong privacy defaults, appropriate notice, and empowering user-friendly options </a:t>
            </a:r>
          </a:p>
          <a:p>
            <a:pPr marL="514350" indent="-514350">
              <a:buFont typeface="Arial"/>
              <a:buAutoNum type="arabicParenR"/>
            </a:pPr>
            <a:endParaRPr lang="en-US" dirty="0" smtClean="0"/>
          </a:p>
          <a:p>
            <a:pPr marL="0" indent="0">
              <a:buNone/>
            </a:pPr>
            <a:endParaRPr lang="en-US" dirty="0"/>
          </a:p>
          <a:p>
            <a:endParaRPr lang="en-US" dirty="0">
              <a:effectLst/>
            </a:endParaRPr>
          </a:p>
        </p:txBody>
      </p:sp>
    </p:spTree>
    <p:extLst>
      <p:ext uri="{BB962C8B-B14F-4D97-AF65-F5344CB8AC3E}">
        <p14:creationId xmlns:p14="http://schemas.microsoft.com/office/powerpoint/2010/main" val="1447990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General Data Protection Regulation </a:t>
            </a:r>
            <a:endParaRPr lang="en-US" dirty="0"/>
          </a:p>
        </p:txBody>
      </p:sp>
      <p:sp>
        <p:nvSpPr>
          <p:cNvPr id="8" name="Content Placeholder 7"/>
          <p:cNvSpPr>
            <a:spLocks noGrp="1"/>
          </p:cNvSpPr>
          <p:nvPr>
            <p:ph idx="1"/>
          </p:nvPr>
        </p:nvSpPr>
        <p:spPr>
          <a:xfrm>
            <a:off x="838200" y="2099944"/>
            <a:ext cx="10515600" cy="4758056"/>
          </a:xfrm>
          <a:ln>
            <a:solidFill>
              <a:srgbClr val="FF0000"/>
            </a:solidFill>
          </a:ln>
        </p:spPr>
        <p:txBody>
          <a:bodyPr>
            <a:normAutofit/>
          </a:bodyPr>
          <a:lstStyle/>
          <a:p>
            <a:pPr marL="0" indent="0">
              <a:buNone/>
            </a:pPr>
            <a:endParaRPr lang="en-US" dirty="0" smtClean="0"/>
          </a:p>
          <a:p>
            <a:pPr marL="0" indent="0">
              <a:buNone/>
            </a:pPr>
            <a:endParaRPr lang="en-US" dirty="0"/>
          </a:p>
          <a:p>
            <a:endParaRPr lang="en-US" dirty="0">
              <a:effectLst/>
            </a:endParaRPr>
          </a:p>
        </p:txBody>
      </p:sp>
      <p:pic>
        <p:nvPicPr>
          <p:cNvPr id="6146" name="Picture 2" descr="mage result for gdp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57575" y="2560319"/>
            <a:ext cx="5276850" cy="3514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55475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GDPR &amp; Privacy By Design</a:t>
            </a:r>
            <a:endParaRPr lang="en-US" dirty="0"/>
          </a:p>
        </p:txBody>
      </p:sp>
      <p:sp>
        <p:nvSpPr>
          <p:cNvPr id="8" name="Content Placeholder 7"/>
          <p:cNvSpPr>
            <a:spLocks noGrp="1"/>
          </p:cNvSpPr>
          <p:nvPr>
            <p:ph idx="1"/>
          </p:nvPr>
        </p:nvSpPr>
        <p:spPr>
          <a:xfrm>
            <a:off x="838200" y="2099944"/>
            <a:ext cx="6513576" cy="4465448"/>
          </a:xfrm>
          <a:ln>
            <a:solidFill>
              <a:srgbClr val="FF0000"/>
            </a:solidFill>
          </a:ln>
        </p:spPr>
        <p:txBody>
          <a:bodyPr>
            <a:normAutofit fontScale="62500" lnSpcReduction="20000"/>
          </a:bodyPr>
          <a:lstStyle/>
          <a:p>
            <a:pPr>
              <a:buFont typeface="Arial" charset="0"/>
              <a:buChar char="•"/>
            </a:pPr>
            <a:r>
              <a:rPr lang="en-US" dirty="0"/>
              <a:t>The GDPR changes European privacy rules. One monumental change is the introduction of the Privacy by Design and Privacy by Default </a:t>
            </a:r>
            <a:r>
              <a:rPr lang="en-US" dirty="0" smtClean="0"/>
              <a:t>Framework.</a:t>
            </a:r>
          </a:p>
          <a:p>
            <a:pPr>
              <a:buFont typeface="Arial" charset="0"/>
              <a:buChar char="•"/>
            </a:pPr>
            <a:r>
              <a:rPr lang="en-US" dirty="0"/>
              <a:t>The GDPR requires organizations to consider privacy at the earliest stage. Privacy must be one of the ingredients of a new product or service, rather than a sauce that is added at the end.</a:t>
            </a:r>
            <a:endParaRPr lang="en-US" dirty="0" smtClean="0"/>
          </a:p>
          <a:p>
            <a:pPr>
              <a:buFont typeface="Arial" charset="0"/>
              <a:buChar char="•"/>
            </a:pPr>
            <a:r>
              <a:rPr lang="en-US" dirty="0" smtClean="0"/>
              <a:t>Article </a:t>
            </a:r>
            <a:r>
              <a:rPr lang="en-US" dirty="0"/>
              <a:t>25 of the GDPR covers privacy by design, or the concept of creating and building systems with data protection principles woven into the framework. </a:t>
            </a:r>
            <a:endParaRPr lang="en-US" dirty="0" smtClean="0"/>
          </a:p>
          <a:p>
            <a:r>
              <a:rPr lang="en-US" b="1" dirty="0"/>
              <a:t>Data </a:t>
            </a:r>
            <a:r>
              <a:rPr lang="en-US" b="1" dirty="0" smtClean="0"/>
              <a:t>Protection By </a:t>
            </a:r>
            <a:r>
              <a:rPr lang="en-US" b="1" dirty="0" smtClean="0"/>
              <a:t>Design (aka privacy by design)</a:t>
            </a:r>
            <a:endParaRPr lang="en-US" dirty="0"/>
          </a:p>
          <a:p>
            <a:pPr lvl="1"/>
            <a:r>
              <a:rPr lang="en-US" dirty="0" smtClean="0"/>
              <a:t>Article </a:t>
            </a:r>
            <a:r>
              <a:rPr lang="en-US" dirty="0"/>
              <a:t>25 requires </a:t>
            </a:r>
            <a:r>
              <a:rPr lang="en-US" dirty="0" smtClean="0"/>
              <a:t>organizations </a:t>
            </a:r>
            <a:r>
              <a:rPr lang="en-US" dirty="0"/>
              <a:t>to implement appropriate controls to ensure data protection (meaning security and privacy) is a core component the lifecycle of their products, services, procedures, and technical solutions.</a:t>
            </a:r>
          </a:p>
          <a:p>
            <a:r>
              <a:rPr lang="en-US" b="1" dirty="0"/>
              <a:t>Data Protection By </a:t>
            </a:r>
            <a:r>
              <a:rPr lang="en-US" b="1" dirty="0" smtClean="0"/>
              <a:t>Default (aka privacy by default)</a:t>
            </a:r>
            <a:endParaRPr lang="en-US" dirty="0"/>
          </a:p>
          <a:p>
            <a:pPr lvl="1"/>
            <a:r>
              <a:rPr lang="en-US" dirty="0"/>
              <a:t>The other part of Article 25 requires that only the necessary amount of data for the purpose of processing is processed. This also has implications for the amount of data that is collected, the extent to which the data is processed, the length of time it is stored, and its accessibility. The key here is that the collected and processed data is not accessible to others without the consent of the data subject.</a:t>
            </a:r>
          </a:p>
          <a:p>
            <a:pPr>
              <a:buFont typeface="Arial" charset="0"/>
              <a:buChar char="•"/>
            </a:pPr>
            <a:endParaRPr lang="en-US" dirty="0"/>
          </a:p>
        </p:txBody>
      </p:sp>
      <p:pic>
        <p:nvPicPr>
          <p:cNvPr id="7170" name="Picture 2" descr="https://cdn-images-1.medium.com/max/1200/1*p6HPZQ5Ko86yQyI0wvqeMQ.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1776" y="2099944"/>
            <a:ext cx="4160067" cy="4319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9954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6: Privacy By Design </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p>
          <a:p>
            <a:r>
              <a:rPr lang="en-US" dirty="0" smtClean="0"/>
              <a:t>Discussed </a:t>
            </a:r>
            <a:r>
              <a:rPr lang="en-US" dirty="0"/>
              <a:t>the federal privacy law that governs citizens’ data privacy (</a:t>
            </a:r>
            <a:r>
              <a:rPr lang="en-US" i="1" dirty="0"/>
              <a:t>PIPEDA</a:t>
            </a:r>
            <a:r>
              <a:rPr lang="en-US" dirty="0" smtClean="0"/>
              <a:t>) and, as an example, explored to what degree Bell Canada abides by it</a:t>
            </a:r>
            <a:endParaRPr lang="en-US" dirty="0"/>
          </a:p>
          <a:p>
            <a:r>
              <a:rPr lang="en-US" dirty="0" smtClean="0"/>
              <a:t>Explored the </a:t>
            </a:r>
            <a:r>
              <a:rPr lang="en-US" dirty="0"/>
              <a:t>framework of </a:t>
            </a:r>
            <a:r>
              <a:rPr lang="en-US" i="1" dirty="0"/>
              <a:t>Privacy By Design </a:t>
            </a:r>
            <a:r>
              <a:rPr lang="en-US" dirty="0"/>
              <a:t>and its’ role encouraging privacy is taken into account throughout the whole engineering process</a:t>
            </a:r>
          </a:p>
          <a:p>
            <a:r>
              <a:rPr lang="en-US" dirty="0" smtClean="0"/>
              <a:t>Acquired </a:t>
            </a:r>
            <a:r>
              <a:rPr lang="en-US" dirty="0"/>
              <a:t>additional strategies to protect our privacy and personal information</a:t>
            </a:r>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r>
              <a:rPr lang="en-US" dirty="0"/>
              <a:t>Next week’s class (July 5</a:t>
            </a:r>
            <a:r>
              <a:rPr lang="en-US" baseline="30000" dirty="0"/>
              <a:t>th</a:t>
            </a:r>
            <a:r>
              <a:rPr lang="en-US" dirty="0"/>
              <a:t>) will be in-class!</a:t>
            </a:r>
          </a:p>
          <a:p>
            <a:r>
              <a:rPr lang="en-US" dirty="0" smtClean="0"/>
              <a:t>Note! </a:t>
            </a:r>
            <a:r>
              <a:rPr lang="en-US" b="1" dirty="0" smtClean="0"/>
              <a:t>Social Media Strategy Document due July 12</a:t>
            </a:r>
            <a:r>
              <a:rPr lang="en-US" b="1" baseline="30000" dirty="0" smtClean="0"/>
              <a:t>th</a:t>
            </a:r>
            <a:r>
              <a:rPr lang="en-US" b="1" dirty="0" smtClean="0"/>
              <a:t> (two weeks!)</a:t>
            </a:r>
          </a:p>
          <a:p>
            <a:pPr lvl="1"/>
            <a:r>
              <a:rPr lang="en-US" b="1" dirty="0" smtClean="0"/>
              <a:t>Must be submitted on Blackboard</a:t>
            </a:r>
            <a:endParaRPr lang="en-US" dirty="0" smtClean="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15588</TotalTime>
  <Words>3284</Words>
  <Application>Microsoft Macintosh PowerPoint</Application>
  <PresentationFormat>Widescreen</PresentationFormat>
  <Paragraphs>160</Paragraphs>
  <Slides>22</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Calibri</vt:lpstr>
      <vt:lpstr>Calibri Light</vt:lpstr>
      <vt:lpstr>Arial</vt:lpstr>
      <vt:lpstr>Office Theme</vt:lpstr>
      <vt:lpstr>INC300 Week 6 Privacy By Design</vt:lpstr>
      <vt:lpstr>Today’s Agenda</vt:lpstr>
      <vt:lpstr>Lecture 6: Privacy By Design</vt:lpstr>
      <vt:lpstr>Week 5 Recap</vt:lpstr>
      <vt:lpstr>Hook: Facebook &amp; Cambridge Analytica </vt:lpstr>
      <vt:lpstr>Questions:</vt:lpstr>
      <vt:lpstr>Protecting Your Privacy </vt:lpstr>
      <vt:lpstr>Canadian Federal Privacy laws and What They Cover</vt:lpstr>
      <vt:lpstr>The Privacy Act</vt:lpstr>
      <vt:lpstr>The Personal Information Protection and Electronic Documents Act (PIPEDA) </vt:lpstr>
      <vt:lpstr>What does PIPEDA not apply to?</vt:lpstr>
      <vt:lpstr>What does PIPEDA not apply to?</vt:lpstr>
      <vt:lpstr>PIPEDA &amp; Behavioural/Targeted Advertising</vt:lpstr>
      <vt:lpstr>Privacy Protection Principles: Your Right to Privacy</vt:lpstr>
      <vt:lpstr>Fair Information Principles</vt:lpstr>
      <vt:lpstr>Activity</vt:lpstr>
      <vt:lpstr>Privacy By Design</vt:lpstr>
      <vt:lpstr>7 Foundational Principles of Privacy By Design</vt:lpstr>
      <vt:lpstr>General Data Protection Regulation </vt:lpstr>
      <vt:lpstr>GDPR &amp; Privacy By Design</vt:lpstr>
      <vt:lpstr>Lecture 6: Privacy By Design </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214</cp:revision>
  <dcterms:created xsi:type="dcterms:W3CDTF">2018-05-21T15:05:07Z</dcterms:created>
  <dcterms:modified xsi:type="dcterms:W3CDTF">2018-06-28T22:10:49Z</dcterms:modified>
</cp:coreProperties>
</file>